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802" r:id="rId3"/>
    <p:sldId id="3214" r:id="rId4"/>
    <p:sldId id="3272" r:id="rId5"/>
    <p:sldId id="3273" r:id="rId6"/>
    <p:sldId id="419" r:id="rId7"/>
    <p:sldId id="954" r:id="rId8"/>
    <p:sldId id="1283" r:id="rId9"/>
    <p:sldId id="1287" r:id="rId10"/>
    <p:sldId id="1284" r:id="rId11"/>
    <p:sldId id="3274" r:id="rId12"/>
    <p:sldId id="3275" r:id="rId13"/>
    <p:sldId id="3280" r:id="rId14"/>
    <p:sldId id="1237" r:id="rId15"/>
    <p:sldId id="421" r:id="rId16"/>
    <p:sldId id="422" r:id="rId17"/>
    <p:sldId id="427" r:id="rId18"/>
    <p:sldId id="428" r:id="rId19"/>
    <p:sldId id="3235" r:id="rId20"/>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B75F49-EE9F-59FB-0748-D9963268B932}" name="Rehan Mobin" initials="RM" userId="S::rehan.mobin@askarilife.com::c9a613fa-739e-48c9-a23f-f18c1adf7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C74"/>
    <a:srgbClr val="8F1E5F"/>
    <a:srgbClr val="784D69"/>
    <a:srgbClr val="0099CC"/>
    <a:srgbClr val="004D91"/>
    <a:srgbClr val="009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3" autoAdjust="0"/>
    <p:restoredTop sz="94434" autoAdjust="0"/>
  </p:normalViewPr>
  <p:slideViewPr>
    <p:cSldViewPr>
      <p:cViewPr varScale="1">
        <p:scale>
          <a:sx n="71" d="100"/>
          <a:sy n="71" d="100"/>
        </p:scale>
        <p:origin x="636"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My%20Documents%20Fwkhan\Accounts\Corporate%20Briefing\Data%20For%20Corporate%20Briefing%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y%20Documents%20Fwkhan\Accounts\Corporate%20Briefing\Data%20For%20Corporate%20Briefing%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en-US"/>
              <a:t>YOY Premium Trends</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2"/>
          <c:order val="0"/>
          <c:tx>
            <c:strRef>
              <c:f>Prem!$I$4</c:f>
              <c:strCache>
                <c:ptCount val="1"/>
                <c:pt idx="0">
                  <c:v>Total Premium</c:v>
                </c:pt>
              </c:strCache>
            </c:strRef>
          </c:tx>
          <c:spPr>
            <a:solidFill>
              <a:srgbClr val="8F1E5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rgbClr val="004D91"/>
                </a:solidFill>
                <a:prstDash val="sysDash"/>
                <a:tailEnd type="stealth" w="lg" len="lg"/>
              </a:ln>
              <a:effectLst/>
            </c:spPr>
            <c:trendlineType val="exp"/>
            <c:dispRSqr val="0"/>
            <c:dispEq val="0"/>
          </c:trendline>
          <c:cat>
            <c:numRef>
              <c:f>Prem!$J$1:$O$1</c:f>
              <c:numCache>
                <c:formatCode>0</c:formatCode>
                <c:ptCount val="6"/>
                <c:pt idx="0">
                  <c:v>2019</c:v>
                </c:pt>
                <c:pt idx="1">
                  <c:v>2020</c:v>
                </c:pt>
                <c:pt idx="2">
                  <c:v>2021</c:v>
                </c:pt>
                <c:pt idx="3">
                  <c:v>2022</c:v>
                </c:pt>
                <c:pt idx="4">
                  <c:v>2023</c:v>
                </c:pt>
                <c:pt idx="5">
                  <c:v>2024</c:v>
                </c:pt>
              </c:numCache>
            </c:numRef>
          </c:cat>
          <c:val>
            <c:numRef>
              <c:f>Prem!$J$4:$O$4</c:f>
              <c:numCache>
                <c:formatCode>_(* #,##0_);_(* \(#,##0\);_(* "-"??_);_(@_)</c:formatCode>
                <c:ptCount val="6"/>
                <c:pt idx="0">
                  <c:v>301961</c:v>
                </c:pt>
                <c:pt idx="1">
                  <c:v>449264</c:v>
                </c:pt>
                <c:pt idx="2">
                  <c:v>834920</c:v>
                </c:pt>
                <c:pt idx="3">
                  <c:v>1301556</c:v>
                </c:pt>
                <c:pt idx="4">
                  <c:v>1613541</c:v>
                </c:pt>
                <c:pt idx="5">
                  <c:v>2017612</c:v>
                </c:pt>
              </c:numCache>
            </c:numRef>
          </c:val>
          <c:extLst>
            <c:ext xmlns:c16="http://schemas.microsoft.com/office/drawing/2014/chart" uri="{C3380CC4-5D6E-409C-BE32-E72D297353CC}">
              <c16:uniqueId val="{00000002-1E17-4B62-81BB-A741A91DBDAE}"/>
            </c:ext>
          </c:extLst>
        </c:ser>
        <c:dLbls>
          <c:dLblPos val="outEnd"/>
          <c:showLegendKey val="0"/>
          <c:showVal val="1"/>
          <c:showCatName val="0"/>
          <c:showSerName val="0"/>
          <c:showPercent val="0"/>
          <c:showBubbleSize val="0"/>
        </c:dLbls>
        <c:gapWidth val="100"/>
        <c:overlap val="-24"/>
        <c:axId val="2117481632"/>
        <c:axId val="2117480672"/>
      </c:barChart>
      <c:catAx>
        <c:axId val="2117481632"/>
        <c:scaling>
          <c:orientation val="minMax"/>
        </c:scaling>
        <c:delete val="0"/>
        <c:axPos val="b"/>
        <c:numFmt formatCode="0"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2117480672"/>
        <c:crosses val="autoZero"/>
        <c:auto val="1"/>
        <c:lblAlgn val="ctr"/>
        <c:lblOffset val="100"/>
        <c:noMultiLvlLbl val="0"/>
      </c:catAx>
      <c:valAx>
        <c:axId val="211748067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a:t>Premium Rs. in thosuand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211748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a:t>Business Segement Wise  Premium Growth</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stacked"/>
        <c:varyColors val="0"/>
        <c:ser>
          <c:idx val="1"/>
          <c:order val="0"/>
          <c:tx>
            <c:strRef>
              <c:f>'Gross premium'!$A$3:$B$3</c:f>
              <c:strCache>
                <c:ptCount val="2"/>
                <c:pt idx="0">
                  <c:v>Individual Life </c:v>
                </c:pt>
              </c:strCache>
            </c:strRef>
          </c:tx>
          <c:spPr>
            <a:solidFill>
              <a:schemeClr val="accent2">
                <a:lumMod val="60000"/>
                <a:lumOff val="40000"/>
              </a:schemeClr>
            </a:solidFill>
            <a:ln>
              <a:noFill/>
            </a:ln>
            <a:effectLst/>
          </c:spPr>
          <c:invertIfNegative val="0"/>
          <c:cat>
            <c:strRef>
              <c:f>'Gross premium'!$D$1:$I$1</c:f>
              <c:strCache>
                <c:ptCount val="6"/>
                <c:pt idx="0">
                  <c:v>2024</c:v>
                </c:pt>
                <c:pt idx="1">
                  <c:v>2023</c:v>
                </c:pt>
                <c:pt idx="2">
                  <c:v>2022</c:v>
                </c:pt>
                <c:pt idx="3">
                  <c:v>2021</c:v>
                </c:pt>
                <c:pt idx="4">
                  <c:v>2020</c:v>
                </c:pt>
                <c:pt idx="5">
                  <c:v>2019</c:v>
                </c:pt>
              </c:strCache>
            </c:strRef>
          </c:cat>
          <c:val>
            <c:numRef>
              <c:f>'Gross premium'!$D$3:$I$3</c:f>
              <c:numCache>
                <c:formatCode>_(* #,##0_);_(* \(#,##0\);_(* "-"??_);_(@_)</c:formatCode>
                <c:ptCount val="6"/>
                <c:pt idx="0">
                  <c:v>1500763</c:v>
                </c:pt>
                <c:pt idx="1">
                  <c:v>1099887</c:v>
                </c:pt>
                <c:pt idx="2">
                  <c:v>903359</c:v>
                </c:pt>
                <c:pt idx="3">
                  <c:v>487867</c:v>
                </c:pt>
                <c:pt idx="4">
                  <c:v>218913</c:v>
                </c:pt>
                <c:pt idx="5">
                  <c:v>174334</c:v>
                </c:pt>
              </c:numCache>
            </c:numRef>
          </c:val>
          <c:extLst>
            <c:ext xmlns:c16="http://schemas.microsoft.com/office/drawing/2014/chart" uri="{C3380CC4-5D6E-409C-BE32-E72D297353CC}">
              <c16:uniqueId val="{00000000-2556-4288-A15B-3619DA25E947}"/>
            </c:ext>
          </c:extLst>
        </c:ser>
        <c:ser>
          <c:idx val="2"/>
          <c:order val="1"/>
          <c:tx>
            <c:strRef>
              <c:f>'Gross premium'!$A$4:$B$4</c:f>
              <c:strCache>
                <c:ptCount val="2"/>
                <c:pt idx="0">
                  <c:v>Group life</c:v>
                </c:pt>
              </c:strCache>
            </c:strRef>
          </c:tx>
          <c:spPr>
            <a:solidFill>
              <a:srgbClr val="822C74"/>
            </a:solidFill>
            <a:ln>
              <a:noFill/>
            </a:ln>
            <a:effectLst/>
          </c:spPr>
          <c:invertIfNegative val="0"/>
          <c:cat>
            <c:strRef>
              <c:f>'Gross premium'!$D$1:$I$1</c:f>
              <c:strCache>
                <c:ptCount val="6"/>
                <c:pt idx="0">
                  <c:v>2024</c:v>
                </c:pt>
                <c:pt idx="1">
                  <c:v>2023</c:v>
                </c:pt>
                <c:pt idx="2">
                  <c:v>2022</c:v>
                </c:pt>
                <c:pt idx="3">
                  <c:v>2021</c:v>
                </c:pt>
                <c:pt idx="4">
                  <c:v>2020</c:v>
                </c:pt>
                <c:pt idx="5">
                  <c:v>2019</c:v>
                </c:pt>
              </c:strCache>
            </c:strRef>
          </c:cat>
          <c:val>
            <c:numRef>
              <c:f>'Gross premium'!$D$4:$I$4</c:f>
              <c:numCache>
                <c:formatCode>_(* #,##0_);_(* \(#,##0\);_(* "-"??_);_(@_)</c:formatCode>
                <c:ptCount val="6"/>
                <c:pt idx="0">
                  <c:v>516849</c:v>
                </c:pt>
                <c:pt idx="1">
                  <c:v>513653</c:v>
                </c:pt>
                <c:pt idx="2">
                  <c:v>398197</c:v>
                </c:pt>
                <c:pt idx="3">
                  <c:v>347053</c:v>
                </c:pt>
                <c:pt idx="4">
                  <c:v>230351</c:v>
                </c:pt>
                <c:pt idx="5">
                  <c:v>127627</c:v>
                </c:pt>
              </c:numCache>
            </c:numRef>
          </c:val>
          <c:extLst>
            <c:ext xmlns:c16="http://schemas.microsoft.com/office/drawing/2014/chart" uri="{C3380CC4-5D6E-409C-BE32-E72D297353CC}">
              <c16:uniqueId val="{00000001-2556-4288-A15B-3619DA25E947}"/>
            </c:ext>
          </c:extLst>
        </c:ser>
        <c:dLbls>
          <c:showLegendKey val="0"/>
          <c:showVal val="0"/>
          <c:showCatName val="0"/>
          <c:showSerName val="0"/>
          <c:showPercent val="0"/>
          <c:showBubbleSize val="0"/>
        </c:dLbls>
        <c:gapWidth val="100"/>
        <c:overlap val="100"/>
        <c:axId val="656282191"/>
        <c:axId val="656255311"/>
      </c:barChart>
      <c:catAx>
        <c:axId val="656282191"/>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656255311"/>
        <c:crosses val="autoZero"/>
        <c:auto val="1"/>
        <c:lblAlgn val="ctr"/>
        <c:lblOffset val="100"/>
        <c:noMultiLvlLbl val="0"/>
      </c:catAx>
      <c:valAx>
        <c:axId val="656255311"/>
        <c:scaling>
          <c:orientation val="minMax"/>
        </c:scaling>
        <c:delete val="0"/>
        <c:axPos val="t"/>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a:t>Rs. in thousand </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656282191"/>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65" cy="497488"/>
          </a:xfrm>
          <a:prstGeom prst="rect">
            <a:avLst/>
          </a:prstGeom>
        </p:spPr>
        <p:txBody>
          <a:bodyPr vert="horz" lIns="88221" tIns="44111" rIns="88221" bIns="44111" rtlCol="0"/>
          <a:lstStyle>
            <a:lvl1pPr algn="l">
              <a:defRPr sz="1200"/>
            </a:lvl1pPr>
          </a:lstStyle>
          <a:p>
            <a:endParaRPr lang="en-US"/>
          </a:p>
        </p:txBody>
      </p:sp>
      <p:sp>
        <p:nvSpPr>
          <p:cNvPr id="3" name="Date Placeholder 2"/>
          <p:cNvSpPr>
            <a:spLocks noGrp="1"/>
          </p:cNvSpPr>
          <p:nvPr>
            <p:ph type="dt" sz="quarter" idx="1"/>
          </p:nvPr>
        </p:nvSpPr>
        <p:spPr>
          <a:xfrm>
            <a:off x="3850092" y="0"/>
            <a:ext cx="2946065" cy="497488"/>
          </a:xfrm>
          <a:prstGeom prst="rect">
            <a:avLst/>
          </a:prstGeom>
        </p:spPr>
        <p:txBody>
          <a:bodyPr vert="horz" lIns="88221" tIns="44111" rIns="88221" bIns="44111" rtlCol="0"/>
          <a:lstStyle>
            <a:lvl1pPr algn="r">
              <a:defRPr sz="1200"/>
            </a:lvl1pPr>
          </a:lstStyle>
          <a:p>
            <a:fld id="{B04D6A99-F7FA-4D4B-8CAE-A242CC249ABD}" type="datetimeFigureOut">
              <a:rPr lang="en-US" smtClean="0"/>
              <a:t>11/24/2025</a:t>
            </a:fld>
            <a:endParaRPr lang="en-US"/>
          </a:p>
        </p:txBody>
      </p:sp>
      <p:sp>
        <p:nvSpPr>
          <p:cNvPr id="4" name="Footer Placeholder 3"/>
          <p:cNvSpPr>
            <a:spLocks noGrp="1"/>
          </p:cNvSpPr>
          <p:nvPr>
            <p:ph type="ftr" sz="quarter" idx="2"/>
          </p:nvPr>
        </p:nvSpPr>
        <p:spPr>
          <a:xfrm>
            <a:off x="0" y="9429151"/>
            <a:ext cx="2946065" cy="497488"/>
          </a:xfrm>
          <a:prstGeom prst="rect">
            <a:avLst/>
          </a:prstGeom>
        </p:spPr>
        <p:txBody>
          <a:bodyPr vert="horz" lIns="88221" tIns="44111" rIns="88221" bIns="44111" rtlCol="0" anchor="b"/>
          <a:lstStyle>
            <a:lvl1pPr algn="l">
              <a:defRPr sz="1200"/>
            </a:lvl1pPr>
          </a:lstStyle>
          <a:p>
            <a:endParaRPr lang="en-US"/>
          </a:p>
        </p:txBody>
      </p:sp>
      <p:sp>
        <p:nvSpPr>
          <p:cNvPr id="5" name="Slide Number Placeholder 4"/>
          <p:cNvSpPr>
            <a:spLocks noGrp="1"/>
          </p:cNvSpPr>
          <p:nvPr>
            <p:ph type="sldNum" sz="quarter" idx="3"/>
          </p:nvPr>
        </p:nvSpPr>
        <p:spPr>
          <a:xfrm>
            <a:off x="3850092" y="9429151"/>
            <a:ext cx="2946065" cy="497488"/>
          </a:xfrm>
          <a:prstGeom prst="rect">
            <a:avLst/>
          </a:prstGeom>
        </p:spPr>
        <p:txBody>
          <a:bodyPr vert="horz" lIns="88221" tIns="44111" rIns="88221" bIns="44111" rtlCol="0" anchor="b"/>
          <a:lstStyle>
            <a:lvl1pPr algn="r">
              <a:defRPr sz="1200"/>
            </a:lvl1pPr>
          </a:lstStyle>
          <a:p>
            <a:fld id="{D5576C7C-186D-4119-B72E-4A638A97BF47}" type="slidenum">
              <a:rPr lang="en-US" smtClean="0"/>
              <a:t>‹#›</a:t>
            </a:fld>
            <a:endParaRPr lang="en-US"/>
          </a:p>
        </p:txBody>
      </p:sp>
    </p:spTree>
    <p:extLst>
      <p:ext uri="{BB962C8B-B14F-4D97-AF65-F5344CB8AC3E}">
        <p14:creationId xmlns:p14="http://schemas.microsoft.com/office/powerpoint/2010/main" val="3013234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850444" y="0"/>
            <a:ext cx="2945659" cy="498055"/>
          </a:xfrm>
          <a:prstGeom prst="rect">
            <a:avLst/>
          </a:prstGeom>
        </p:spPr>
        <p:txBody>
          <a:bodyPr vert="horz" lIns="93170" tIns="46585" rIns="93170" bIns="46585" rtlCol="0"/>
          <a:lstStyle>
            <a:lvl1pPr algn="r">
              <a:defRPr sz="1200"/>
            </a:lvl1pPr>
          </a:lstStyle>
          <a:p>
            <a:fld id="{F03BC484-0B8C-4870-A63D-F054FD63564B}" type="datetimeFigureOut">
              <a:rPr lang="en-US" smtClean="0"/>
              <a:t>11/24/2025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4"/>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3170" tIns="46585" rIns="93170" bIns="46585" rtlCol="0" anchor="b"/>
          <a:lstStyle>
            <a:lvl1pPr algn="r">
              <a:defRPr sz="1200"/>
            </a:lvl1pPr>
          </a:lstStyle>
          <a:p>
            <a:fld id="{6567B320-D2B6-4D72-8BFE-A9E029220E03}" type="slidenum">
              <a:rPr lang="en-US" smtClean="0"/>
              <a:t>‹#›</a:t>
            </a:fld>
            <a:endParaRPr lang="en-US" dirty="0"/>
          </a:p>
        </p:txBody>
      </p:sp>
    </p:spTree>
    <p:extLst>
      <p:ext uri="{BB962C8B-B14F-4D97-AF65-F5344CB8AC3E}">
        <p14:creationId xmlns:p14="http://schemas.microsoft.com/office/powerpoint/2010/main" val="253025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7B320-D2B6-4D72-8BFE-A9E029220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8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E576-95E6-0625-3E84-4F16A046A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7533E-FC10-8540-7AA4-43C29BC54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31E4-9FBC-A625-257C-C28FBFD50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667A1E-4F1D-635F-A34A-BBA8EDCBCDA1}"/>
              </a:ext>
            </a:extLst>
          </p:cNvPr>
          <p:cNvSpPr>
            <a:spLocks noGrp="1"/>
          </p:cNvSpPr>
          <p:nvPr>
            <p:ph type="sldNum" sz="quarter" idx="10"/>
          </p:nvPr>
        </p:nvSpPr>
        <p:spPr/>
        <p:txBody>
          <a:bodyPr/>
          <a:lstStyle/>
          <a:p>
            <a:fld id="{6567B320-D2B6-4D72-8BFE-A9E029220E03}" type="slidenum">
              <a:rPr lang="en-US" smtClean="0"/>
              <a:t>3</a:t>
            </a:fld>
            <a:endParaRPr lang="en-US" dirty="0"/>
          </a:p>
        </p:txBody>
      </p:sp>
    </p:spTree>
    <p:extLst>
      <p:ext uri="{BB962C8B-B14F-4D97-AF65-F5344CB8AC3E}">
        <p14:creationId xmlns:p14="http://schemas.microsoft.com/office/powerpoint/2010/main" val="177885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567B320-D2B6-4D72-8BFE-A9E029220E03}" type="slidenum">
              <a:rPr lang="en-US" smtClean="0"/>
              <a:t>11</a:t>
            </a:fld>
            <a:endParaRPr lang="en-US" dirty="0"/>
          </a:p>
        </p:txBody>
      </p:sp>
    </p:spTree>
    <p:extLst>
      <p:ext uri="{BB962C8B-B14F-4D97-AF65-F5344CB8AC3E}">
        <p14:creationId xmlns:p14="http://schemas.microsoft.com/office/powerpoint/2010/main" val="207484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FF521D-4EB3-4637-B769-81C0AF773A2C}"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5325" y="6173788"/>
            <a:ext cx="2844059" cy="365125"/>
          </a:xfrm>
        </p:spPr>
        <p:txBody>
          <a:bodyPr/>
          <a:lstStyle>
            <a:lvl1pPr>
              <a:defRPr sz="1300" b="1">
                <a:latin typeface="Georgia" panose="02040502050405020303" pitchFamily="18" charset="0"/>
              </a:defRPr>
            </a:lvl1pPr>
          </a:lstStyle>
          <a:p>
            <a:fld id="{3ABBB82C-CD3B-4439-918D-BC36575B86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9AA46-7849-4708-AEC6-0630C5E6C5F9}"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77ACD-3CB0-4AF6-A7C1-EF4666FD9F51}"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541B00-D7F6-47B4-9862-CB6F29C96801}"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5325" y="6173788"/>
            <a:ext cx="2844059" cy="365125"/>
          </a:xfrm>
        </p:spPr>
        <p:txBody>
          <a:bodyPr/>
          <a:lstStyle>
            <a:lvl1pPr>
              <a:defRPr sz="1300" b="1">
                <a:latin typeface="Georgia" panose="02040502050405020303" pitchFamily="18" charset="0"/>
              </a:defRPr>
            </a:lvl1p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997994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3F7778-53F1-441F-8417-D061E1202208}"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5325" y="6218237"/>
            <a:ext cx="2844059" cy="365125"/>
          </a:xfrm>
        </p:spPr>
        <p:txBody>
          <a:bodyPr/>
          <a:lstStyle>
            <a:lvl1pPr>
              <a:defRPr sz="1300" b="1">
                <a:latin typeface="Georgia" panose="02040502050405020303" pitchFamily="18" charset="0"/>
              </a:defRPr>
            </a:lvl1p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2289547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B00FB-AEDA-4C9C-B06C-C6020C5FE126}"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03184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8B2D60-124A-4CD3-B0F9-CA7976C27CAE}"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317086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471195-2EB1-4B5D-98E4-FD0B3F903A73}" type="datetime1">
              <a:rPr lang="en-US" smtClean="0"/>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14059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5BEA5-B681-45E1-B5DD-F5959243598D}" type="datetime1">
              <a:rPr lang="en-US" smtClean="0"/>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8838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98052-5E28-41A0-BCCC-618315DA4026}" type="datetime1">
              <a:rPr lang="en-US" smtClean="0"/>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122649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3BEB1-7FC9-47B3-9AB4-3F20D2859919}"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43131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1A5B4-BBA7-4647-A9A0-353315F66A45}"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5325" y="6218237"/>
            <a:ext cx="2844059" cy="365125"/>
          </a:xfrm>
        </p:spPr>
        <p:txBody>
          <a:bodyPr/>
          <a:lstStyle>
            <a:lvl1pPr>
              <a:defRPr sz="1300" b="1">
                <a:latin typeface="Georgia" panose="02040502050405020303" pitchFamily="18" charset="0"/>
              </a:defRPr>
            </a:lvl1pPr>
          </a:lstStyle>
          <a:p>
            <a:fld id="{3ABBB82C-CD3B-4439-918D-BC36575B86C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4A6F5-9F79-4B18-A7BF-C11E977081F6}"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79722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E28A6-3124-46BA-BA04-4544A34AF672}"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1151738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20779E-B0E1-4237-8D6A-A9126276F8A4}"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extLst>
      <p:ext uri="{BB962C8B-B14F-4D97-AF65-F5344CB8AC3E}">
        <p14:creationId xmlns:p14="http://schemas.microsoft.com/office/powerpoint/2010/main" val="238106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2EB95-4618-49ED-91DE-591D2DA8D985}"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0420DE-6642-465B-B612-A4CAD66DC40B}"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CC27E-C796-4917-AAEC-44CBC1A52147}" type="datetime1">
              <a:rPr lang="en-US" smtClean="0"/>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FDFB1E-A5D7-4753-9BCE-4CABD305608D}" type="datetime1">
              <a:rPr lang="en-US" smtClean="0"/>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48865-6992-49FE-BB63-C371FF954B5F}" type="datetime1">
              <a:rPr lang="en-US" smtClean="0"/>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A00DBE-2653-47F5-89BC-6FA35229C80C}"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5434A-298E-4BAB-9885-15E59E47C50F}"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BB82C-CD3B-4439-918D-BC36575B86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A35EB-BDEC-4ADF-9629-2E6638BDC8F1}" type="datetime1">
              <a:rPr lang="en-US" smtClean="0"/>
              <a:t>11/24/2025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BB82C-CD3B-4439-918D-BC36575B86C3}" type="slidenum">
              <a:rPr lang="en-US" smtClean="0"/>
              <a:pPr/>
              <a:t>‹#›</a:t>
            </a:fld>
            <a:endParaRPr lang="en-US" dirty="0"/>
          </a:p>
        </p:txBody>
      </p:sp>
      <p:pic>
        <p:nvPicPr>
          <p:cNvPr id="7" name="Picture 6" descr="Agency Products Slide01.jpg"/>
          <p:cNvPicPr>
            <a:picLocks noChangeAspect="1"/>
          </p:cNvPicPr>
          <p:nvPr userDrawn="1"/>
        </p:nvPicPr>
        <p:blipFill>
          <a:blip r:embed="rId13" cstate="print"/>
          <a:stretch>
            <a:fillRect/>
          </a:stretch>
        </p:blipFill>
        <p:spPr>
          <a:xfrm>
            <a:off x="1524" y="893"/>
            <a:ext cx="12185776" cy="68562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2"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3C64B-0C19-42BF-BA4A-8D7625B0D8FC}" type="datetime1">
              <a:rPr lang="en-US" smtClean="0"/>
              <a:t>11/24/2025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BB82C-CD3B-4439-918D-BC36575B86C3}"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524" y="893"/>
            <a:ext cx="12185775" cy="6856213"/>
          </a:xfrm>
          <a:prstGeom prst="rect">
            <a:avLst/>
          </a:prstGeom>
        </p:spPr>
      </p:pic>
    </p:spTree>
    <p:extLst>
      <p:ext uri="{BB962C8B-B14F-4D97-AF65-F5344CB8AC3E}">
        <p14:creationId xmlns:p14="http://schemas.microsoft.com/office/powerpoint/2010/main" val="37724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2"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2"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BD37A-41E9-413D-9B63-285572B39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
            <a:ext cx="12188825" cy="6857929"/>
          </a:xfrm>
          <a:prstGeom prst="rect">
            <a:avLst/>
          </a:prstGeom>
          <a:scene3d>
            <a:camera prst="orthographicFront"/>
            <a:lightRig rig="threePt" dir="t">
              <a:rot lat="0" lon="0" rev="0"/>
            </a:lightRig>
          </a:scene3d>
        </p:spPr>
      </p:pic>
      <p:sp>
        <p:nvSpPr>
          <p:cNvPr id="6" name="Content Placeholder 7">
            <a:extLst>
              <a:ext uri="{FF2B5EF4-FFF2-40B4-BE49-F238E27FC236}">
                <a16:creationId xmlns:a16="http://schemas.microsoft.com/office/drawing/2014/main" id="{89DAC7B6-6392-4443-8321-D5B20C94767E}"/>
              </a:ext>
            </a:extLst>
          </p:cNvPr>
          <p:cNvSpPr txBox="1"/>
          <p:nvPr/>
        </p:nvSpPr>
        <p:spPr>
          <a:xfrm>
            <a:off x="5285862" y="4343400"/>
            <a:ext cx="6934200" cy="1447800"/>
          </a:xfrm>
          <a:prstGeom prst="rect">
            <a:avLst/>
          </a:prstGeom>
        </p:spPr>
        <p:txBody>
          <a:bodyPr vert="horz" lIns="91440" tIns="45720" rIns="91440" bIns="45720" rtlCol="0" anchor="ctr" anchorCtr="0">
            <a:noAutofit/>
          </a:bodyPr>
          <a:lstStyle/>
          <a:p>
            <a:pPr lvl="0" algn="ctr">
              <a:lnSpc>
                <a:spcPct val="150000"/>
              </a:lnSpc>
              <a:defRPr/>
            </a:pPr>
            <a:r>
              <a:rPr lang="en-US" sz="3200" b="1" dirty="0">
                <a:solidFill>
                  <a:srgbClr val="782569"/>
                </a:solidFill>
                <a:latin typeface="Times New Roman" panose="02020603050405020304" pitchFamily="18" charset="0"/>
                <a:cs typeface="Times New Roman" panose="02020603050405020304" pitchFamily="18" charset="0"/>
              </a:rPr>
              <a:t>Corporate Briefing Session 2025</a:t>
            </a:r>
          </a:p>
          <a:p>
            <a:pPr algn="ctr">
              <a:lnSpc>
                <a:spcPct val="107000"/>
              </a:lnSpc>
              <a:spcAft>
                <a:spcPts val="800"/>
              </a:spcAft>
            </a:pPr>
            <a:r>
              <a:rPr lang="en-US" sz="2000" b="1" i="1" dirty="0">
                <a:solidFill>
                  <a:srgbClr val="782569"/>
                </a:solidFill>
                <a:latin typeface="Times New Roman" panose="02020603050405020304" pitchFamily="18" charset="0"/>
                <a:ea typeface="Calibri" panose="020F0502020204030204" pitchFamily="34" charset="0"/>
                <a:cs typeface="Times New Roman" panose="02020603050405020304" pitchFamily="18" charset="0"/>
              </a:rPr>
              <a:t>Tuesday, November 25, 2025 at 10:30 AM</a:t>
            </a:r>
            <a:endParaRPr lang="en-US" sz="4000" b="1" i="1" dirty="0">
              <a:solidFill>
                <a:srgbClr val="782569"/>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A441CC9-4A5D-4688-AFD7-342B441BDF54}"/>
              </a:ext>
            </a:extLst>
          </p:cNvPr>
          <p:cNvSpPr>
            <a:spLocks noGrp="1"/>
          </p:cNvSpPr>
          <p:nvPr>
            <p:ph type="sldNum" sz="quarter" idx="12"/>
          </p:nvPr>
        </p:nvSpPr>
        <p:spPr/>
        <p:txBody>
          <a:bodyPr/>
          <a:lstStyle/>
          <a:p>
            <a:fld id="{3ABBB82C-CD3B-4439-918D-BC36575B86C3}" type="slidenum">
              <a:rPr lang="en-US" smtClean="0"/>
              <a:pPr/>
              <a:t>1</a:t>
            </a:fld>
            <a:endParaRPr lang="en-US" dirty="0"/>
          </a:p>
        </p:txBody>
      </p:sp>
    </p:spTree>
    <p:extLst>
      <p:ext uri="{BB962C8B-B14F-4D97-AF65-F5344CB8AC3E}">
        <p14:creationId xmlns:p14="http://schemas.microsoft.com/office/powerpoint/2010/main" val="154282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37590-DD91-60E7-8EE7-8EF7AC60E4C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86F17AF-0963-D0D4-0E85-4C457AEBBEAB}"/>
              </a:ext>
            </a:extLst>
          </p:cNvPr>
          <p:cNvSpPr txBox="1">
            <a:spLocks/>
          </p:cNvSpPr>
          <p:nvPr/>
        </p:nvSpPr>
        <p:spPr>
          <a:xfrm>
            <a:off x="847107" y="130939"/>
            <a:ext cx="9819305" cy="1142702"/>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99" b="1" u="sng" dirty="0">
                <a:solidFill>
                  <a:srgbClr val="782569"/>
                </a:solidFill>
                <a:latin typeface="Times New Roman" panose="02020603050405020304" pitchFamily="18" charset="0"/>
                <a:cs typeface="Times New Roman" panose="02020603050405020304" pitchFamily="18" charset="0"/>
              </a:rPr>
              <a:t>Askari Life’s Products &amp; Propositions in the Market</a:t>
            </a:r>
          </a:p>
        </p:txBody>
      </p:sp>
      <p:sp>
        <p:nvSpPr>
          <p:cNvPr id="2" name="Slide Number Placeholder 1">
            <a:extLst>
              <a:ext uri="{FF2B5EF4-FFF2-40B4-BE49-F238E27FC236}">
                <a16:creationId xmlns:a16="http://schemas.microsoft.com/office/drawing/2014/main" id="{B2FB5901-4BBF-926E-1FBD-7FA582B33EF6}"/>
              </a:ext>
            </a:extLst>
          </p:cNvPr>
          <p:cNvSpPr>
            <a:spLocks noGrp="1"/>
          </p:cNvSpPr>
          <p:nvPr>
            <p:ph type="sldNum" sz="quarter" idx="12"/>
          </p:nvPr>
        </p:nvSpPr>
        <p:spPr/>
        <p:txBody>
          <a:bodyPr/>
          <a:lstStyle/>
          <a:p>
            <a:fld id="{3ABBB82C-CD3B-4439-918D-BC36575B86C3}" type="slidenum">
              <a:rPr lang="en-US" smtClean="0"/>
              <a:pPr/>
              <a:t>10</a:t>
            </a:fld>
            <a:endParaRPr lang="en-US" dirty="0"/>
          </a:p>
        </p:txBody>
      </p:sp>
      <p:graphicFrame>
        <p:nvGraphicFramePr>
          <p:cNvPr id="10" name="Table 12">
            <a:extLst>
              <a:ext uri="{FF2B5EF4-FFF2-40B4-BE49-F238E27FC236}">
                <a16:creationId xmlns:a16="http://schemas.microsoft.com/office/drawing/2014/main" id="{2D87A45E-7630-04E2-677B-1B409C71B755}"/>
              </a:ext>
            </a:extLst>
          </p:cNvPr>
          <p:cNvGraphicFramePr>
            <a:graphicFrameLocks noGrp="1"/>
          </p:cNvGraphicFramePr>
          <p:nvPr>
            <p:extLst>
              <p:ext uri="{D42A27DB-BD31-4B8C-83A1-F6EECF244321}">
                <p14:modId xmlns:p14="http://schemas.microsoft.com/office/powerpoint/2010/main" val="526851657"/>
              </p:ext>
            </p:extLst>
          </p:nvPr>
        </p:nvGraphicFramePr>
        <p:xfrm>
          <a:off x="1018550" y="1067415"/>
          <a:ext cx="9647862" cy="5150822"/>
        </p:xfrm>
        <a:graphic>
          <a:graphicData uri="http://schemas.openxmlformats.org/drawingml/2006/table">
            <a:tbl>
              <a:tblPr firstRow="1" bandRow="1">
                <a:tableStyleId>{5C22544A-7EE6-4342-B048-85BDC9FD1C3A}</a:tableStyleId>
              </a:tblPr>
              <a:tblGrid>
                <a:gridCol w="9647862">
                  <a:extLst>
                    <a:ext uri="{9D8B030D-6E8A-4147-A177-3AD203B41FA5}">
                      <a16:colId xmlns:a16="http://schemas.microsoft.com/office/drawing/2014/main" val="3397392997"/>
                    </a:ext>
                  </a:extLst>
                </a:gridCol>
              </a:tblGrid>
              <a:tr h="482503">
                <a:tc>
                  <a:txBody>
                    <a:bodyPr/>
                    <a:lstStyle/>
                    <a:p>
                      <a:pPr algn="ctr"/>
                      <a:r>
                        <a:rPr lang="en-US" sz="2400" dirty="0">
                          <a:latin typeface="Times New Roman" panose="02020603050405020304" pitchFamily="18" charset="0"/>
                          <a:cs typeface="Times New Roman" panose="02020603050405020304" pitchFamily="18" charset="0"/>
                        </a:rPr>
                        <a:t>Bancassurance Distribution</a:t>
                      </a:r>
                      <a:endParaRPr lang="en-GB" sz="2400" dirty="0">
                        <a:latin typeface="Times New Roman" panose="02020603050405020304" pitchFamily="18" charset="0"/>
                        <a:cs typeface="Times New Roman" panose="02020603050405020304" pitchFamily="18" charset="0"/>
                      </a:endParaRPr>
                    </a:p>
                  </a:txBody>
                  <a:tcPr marL="91416" marR="91416" marT="45708" marB="45708" anchor="ctr">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solidFill>
                      <a:srgbClr val="7E246E"/>
                    </a:solidFill>
                  </a:tcPr>
                </a:tc>
                <a:extLst>
                  <a:ext uri="{0D108BD9-81ED-4DB2-BD59-A6C34878D82A}">
                    <a16:rowId xmlns:a16="http://schemas.microsoft.com/office/drawing/2014/main" val="2041370273"/>
                  </a:ext>
                </a:extLst>
              </a:tr>
              <a:tr h="4668319">
                <a:tc>
                  <a:txBody>
                    <a:bodyPr/>
                    <a:lstStyle/>
                    <a:p>
                      <a:pPr marL="457200" lvl="1" indent="0" algn="l" defTabSz="914400" rtl="0" eaLnBrk="1" latinLnBrk="0" hangingPunct="1">
                        <a:buFont typeface="Courier New" panose="02070309020205020404" pitchFamily="49" charset="0"/>
                        <a:buNone/>
                      </a:pPr>
                      <a:endParaRPr lang="en-US" sz="1800" kern="1200" dirty="0">
                        <a:solidFill>
                          <a:schemeClr val="dk1"/>
                        </a:solidFill>
                        <a:latin typeface="Times New Roman" panose="02020603050405020304" pitchFamily="18" charset="0"/>
                        <a:ea typeface="+mn-ea"/>
                        <a:cs typeface="Times New Roman" panose="02020603050405020304" pitchFamily="18" charset="0"/>
                      </a:endParaRPr>
                    </a:p>
                  </a:txBody>
                  <a:tcPr marL="91416" marR="91416" marT="45708" marB="45708" anchor="ctr">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noFill/>
                  </a:tcPr>
                </a:tc>
                <a:extLst>
                  <a:ext uri="{0D108BD9-81ED-4DB2-BD59-A6C34878D82A}">
                    <a16:rowId xmlns:a16="http://schemas.microsoft.com/office/drawing/2014/main" val="2643780447"/>
                  </a:ext>
                </a:extLst>
              </a:tr>
            </a:tbl>
          </a:graphicData>
        </a:graphic>
      </p:graphicFrame>
      <p:pic>
        <p:nvPicPr>
          <p:cNvPr id="4" name="Picture 3">
            <a:extLst>
              <a:ext uri="{FF2B5EF4-FFF2-40B4-BE49-F238E27FC236}">
                <a16:creationId xmlns:a16="http://schemas.microsoft.com/office/drawing/2014/main" id="{7A2A96A5-2CBA-405B-BCBF-E34A507DFECF}"/>
              </a:ext>
            </a:extLst>
          </p:cNvPr>
          <p:cNvPicPr>
            <a:picLocks noChangeAspect="1"/>
          </p:cNvPicPr>
          <p:nvPr/>
        </p:nvPicPr>
        <p:blipFill>
          <a:blip r:embed="rId2"/>
          <a:stretch>
            <a:fillRect/>
          </a:stretch>
        </p:blipFill>
        <p:spPr>
          <a:xfrm>
            <a:off x="1293812" y="1709272"/>
            <a:ext cx="8839200" cy="4874090"/>
          </a:xfrm>
          <a:prstGeom prst="rect">
            <a:avLst/>
          </a:prstGeom>
        </p:spPr>
      </p:pic>
    </p:spTree>
    <p:extLst>
      <p:ext uri="{BB962C8B-B14F-4D97-AF65-F5344CB8AC3E}">
        <p14:creationId xmlns:p14="http://schemas.microsoft.com/office/powerpoint/2010/main" val="1278187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191164" y="324585"/>
            <a:ext cx="11197055" cy="609441"/>
          </a:xfrm>
          <a:prstGeom prst="rect">
            <a:avLst/>
          </a:prstGeom>
        </p:spPr>
        <p:txBody>
          <a:bodyPr vert="horz" lIns="91416" tIns="45708" rIns="91416" bIns="45708" rtlCol="0" anchor="ctr" anchorCtr="0">
            <a:noAutofit/>
          </a:bodyPr>
          <a:lstStyle/>
          <a:p>
            <a:pPr algn="ctr">
              <a:spcBef>
                <a:spcPct val="20000"/>
              </a:spcBef>
            </a:pPr>
            <a:r>
              <a:rPr lang="en-ZA" sz="3599" b="1" u="sng" dirty="0">
                <a:solidFill>
                  <a:srgbClr val="782569"/>
                </a:solidFill>
                <a:latin typeface="Times New Roman" panose="02020603050405020304" pitchFamily="18" charset="0"/>
                <a:ea typeface="+mj-ea"/>
                <a:cs typeface="Times New Roman" panose="02020603050405020304" pitchFamily="18" charset="0"/>
              </a:rPr>
              <a:t>Product Innovation and Digitalization</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11</a:t>
            </a:fld>
            <a:endParaRPr lang="en-US" dirty="0"/>
          </a:p>
        </p:txBody>
      </p:sp>
      <p:sp>
        <p:nvSpPr>
          <p:cNvPr id="2" name="TextBox 1">
            <a:extLst>
              <a:ext uri="{FF2B5EF4-FFF2-40B4-BE49-F238E27FC236}">
                <a16:creationId xmlns:a16="http://schemas.microsoft.com/office/drawing/2014/main" id="{9934627F-60CD-4E51-893C-A9C5735F8649}"/>
              </a:ext>
            </a:extLst>
          </p:cNvPr>
          <p:cNvSpPr txBox="1"/>
          <p:nvPr/>
        </p:nvSpPr>
        <p:spPr>
          <a:xfrm>
            <a:off x="837981" y="1226264"/>
            <a:ext cx="9903420" cy="4092362"/>
          </a:xfrm>
          <a:prstGeom prst="rect">
            <a:avLst/>
          </a:prstGeom>
          <a:noFill/>
        </p:spPr>
        <p:txBody>
          <a:bodyPr wrap="square" rtlCol="0">
            <a:spAutoFit/>
          </a:bodyPr>
          <a:lstStyle/>
          <a:p>
            <a:pPr algn="just"/>
            <a:r>
              <a:rPr lang="en-US" sz="1999" dirty="0">
                <a:solidFill>
                  <a:schemeClr val="dk1"/>
                </a:solidFill>
                <a:latin typeface="Times New Roman" panose="02020603050405020304" pitchFamily="18" charset="0"/>
                <a:cs typeface="Times New Roman" panose="02020603050405020304" pitchFamily="18" charset="0"/>
              </a:rPr>
              <a:t>Askari Life strongly believes that innovative products and technological acumen are the key of success in the competitive environment of life insurance</a:t>
            </a:r>
          </a:p>
          <a:p>
            <a:pPr algn="just"/>
            <a:endParaRPr lang="en-US" sz="1999" dirty="0">
              <a:solidFill>
                <a:schemeClr val="dk1"/>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1999" dirty="0">
                <a:solidFill>
                  <a:schemeClr val="dk1"/>
                </a:solidFill>
                <a:latin typeface="Times New Roman" panose="02020603050405020304" pitchFamily="18" charset="0"/>
                <a:cs typeface="Times New Roman" panose="02020603050405020304" pitchFamily="18" charset="0"/>
              </a:rPr>
              <a:t>Individual Life savings products having diversity of Conventional and Shariah Compliant Takaful Products </a:t>
            </a:r>
          </a:p>
          <a:p>
            <a:pPr marL="342797" indent="-342797" algn="just">
              <a:buFont typeface="Wingdings" panose="05000000000000000000" pitchFamily="2" charset="2"/>
              <a:buChar char="Ø"/>
            </a:pPr>
            <a:endParaRPr lang="en-US" sz="1999" dirty="0">
              <a:solidFill>
                <a:schemeClr val="dk1"/>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1999" dirty="0">
              <a:solidFill>
                <a:schemeClr val="dk1"/>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1999" dirty="0">
                <a:solidFill>
                  <a:schemeClr val="dk1"/>
                </a:solidFill>
                <a:latin typeface="Times New Roman" panose="02020603050405020304" pitchFamily="18" charset="0"/>
                <a:cs typeface="Times New Roman" panose="02020603050405020304" pitchFamily="18" charset="0"/>
              </a:rPr>
              <a:t>Third party online portals and other digital channels are being introduced, which will allow Askari Life to sell and service the products through internet</a:t>
            </a:r>
          </a:p>
          <a:p>
            <a:pPr marL="342797" indent="-342797" algn="just">
              <a:buFont typeface="Wingdings" panose="05000000000000000000" pitchFamily="2" charset="2"/>
              <a:buChar char="Ø"/>
            </a:pPr>
            <a:endParaRPr lang="en-US" sz="1999" dirty="0">
              <a:solidFill>
                <a:schemeClr val="dk1"/>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1999" dirty="0">
              <a:solidFill>
                <a:schemeClr val="dk1"/>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1999" dirty="0">
                <a:solidFill>
                  <a:schemeClr val="dk1"/>
                </a:solidFill>
                <a:latin typeface="Times New Roman" panose="02020603050405020304" pitchFamily="18" charset="0"/>
                <a:cs typeface="Times New Roman" panose="02020603050405020304" pitchFamily="18" charset="0"/>
              </a:rPr>
              <a:t>Facilitate customers and other stakeholders by online payment and receipt system that connects with Finance and Operations Department. </a:t>
            </a:r>
          </a:p>
        </p:txBody>
      </p:sp>
    </p:spTree>
    <p:extLst>
      <p:ext uri="{BB962C8B-B14F-4D97-AF65-F5344CB8AC3E}">
        <p14:creationId xmlns:p14="http://schemas.microsoft.com/office/powerpoint/2010/main" val="3350217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F542B-E9BD-7F1D-8017-23AF1EE4D26A}"/>
              </a:ext>
            </a:extLst>
          </p:cNvPr>
          <p:cNvSpPr>
            <a:spLocks noGrp="1"/>
          </p:cNvSpPr>
          <p:nvPr>
            <p:ph type="sldNum" sz="quarter" idx="12"/>
          </p:nvPr>
        </p:nvSpPr>
        <p:spPr/>
        <p:txBody>
          <a:bodyPr/>
          <a:lstStyle/>
          <a:p>
            <a:fld id="{3ABBB82C-CD3B-4439-918D-BC36575B86C3}" type="slidenum">
              <a:rPr lang="en-US" smtClean="0"/>
              <a:pPr/>
              <a:t>12</a:t>
            </a:fld>
            <a:endParaRPr lang="en-US" dirty="0"/>
          </a:p>
        </p:txBody>
      </p:sp>
      <p:sp>
        <p:nvSpPr>
          <p:cNvPr id="5" name="Title 2">
            <a:extLst>
              <a:ext uri="{FF2B5EF4-FFF2-40B4-BE49-F238E27FC236}">
                <a16:creationId xmlns:a16="http://schemas.microsoft.com/office/drawing/2014/main" id="{2E8456EC-6BA6-3545-CEE6-17AC74D074F7}"/>
              </a:ext>
            </a:extLst>
          </p:cNvPr>
          <p:cNvSpPr txBox="1">
            <a:spLocks/>
          </p:cNvSpPr>
          <p:nvPr/>
        </p:nvSpPr>
        <p:spPr>
          <a:xfrm>
            <a:off x="396523" y="76706"/>
            <a:ext cx="9584089"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822C74"/>
                </a:solidFill>
                <a:latin typeface="Times New Roman" panose="02020603050405020304" pitchFamily="18" charset="0"/>
                <a:cs typeface="Times New Roman" panose="02020603050405020304" pitchFamily="18" charset="0"/>
              </a:rPr>
              <a:t>Askari Life Assurance – Distribution Network and Corporate Clients</a:t>
            </a:r>
          </a:p>
        </p:txBody>
      </p:sp>
      <p:sp>
        <p:nvSpPr>
          <p:cNvPr id="9" name="TextBox 8">
            <a:extLst>
              <a:ext uri="{FF2B5EF4-FFF2-40B4-BE49-F238E27FC236}">
                <a16:creationId xmlns:a16="http://schemas.microsoft.com/office/drawing/2014/main" id="{F15781F3-C47E-4D6A-FF44-B9919367EDC7}"/>
              </a:ext>
            </a:extLst>
          </p:cNvPr>
          <p:cNvSpPr txBox="1"/>
          <p:nvPr/>
        </p:nvSpPr>
        <p:spPr>
          <a:xfrm>
            <a:off x="396523" y="5638800"/>
            <a:ext cx="9949744" cy="1015663"/>
          </a:xfrm>
          <a:prstGeom prst="rect">
            <a:avLst/>
          </a:prstGeom>
          <a:noFill/>
        </p:spPr>
        <p:txBody>
          <a:bodyPr wrap="square">
            <a:spAutoFit/>
          </a:bodyPr>
          <a:lstStyle/>
          <a:p>
            <a:r>
              <a:rPr lang="en-US" sz="1500" b="1" u="sng" dirty="0">
                <a:solidFill>
                  <a:srgbClr val="782569"/>
                </a:solidFill>
                <a:latin typeface="Times New Roman" panose="02020603050405020304" pitchFamily="18" charset="0"/>
                <a:ea typeface="+mj-ea"/>
                <a:cs typeface="Times New Roman" panose="02020603050405020304" pitchFamily="18" charset="0"/>
              </a:rPr>
              <a:t>5.  Product Offering </a:t>
            </a:r>
          </a:p>
          <a:p>
            <a:endParaRPr lang="en-US" sz="1500" b="1" u="sng" dirty="0">
              <a:solidFill>
                <a:srgbClr val="782569"/>
              </a:solidFill>
              <a:latin typeface="Times New Roman" panose="02020603050405020304" pitchFamily="18" charset="0"/>
              <a:ea typeface="+mj-ea"/>
              <a:cs typeface="Times New Roman" panose="02020603050405020304" pitchFamily="18" charset="0"/>
            </a:endParaRPr>
          </a:p>
          <a:p>
            <a:pPr marL="285578" indent="-285578">
              <a:buFont typeface="Arial" panose="020B0604020202020204" pitchFamily="34" charset="0"/>
              <a:buChar char="•"/>
            </a:pPr>
            <a:r>
              <a:rPr lang="en-PK" sz="1500" b="1" dirty="0">
                <a:latin typeface="Times New Roman" panose="02020603050405020304" pitchFamily="18" charset="0"/>
                <a:cs typeface="Times New Roman" panose="02020603050405020304" pitchFamily="18" charset="0"/>
              </a:rPr>
              <a:t>Individual Life Savings Plans</a:t>
            </a:r>
            <a:r>
              <a:rPr lang="en-US" sz="1500" b="1" dirty="0">
                <a:latin typeface="Times New Roman" panose="02020603050405020304" pitchFamily="18" charset="0"/>
                <a:cs typeface="Times New Roman" panose="02020603050405020304" pitchFamily="18" charset="0"/>
              </a:rPr>
              <a:t> - </a:t>
            </a:r>
            <a:r>
              <a:rPr lang="en-PK" sz="1500" dirty="0">
                <a:latin typeface="Times New Roman" panose="02020603050405020304" pitchFamily="18" charset="0"/>
                <a:cs typeface="Times New Roman" panose="02020603050405020304" pitchFamily="18" charset="0"/>
              </a:rPr>
              <a:t>Child Education, Daughter Marriage, Retirement and Housebuilding/Hajj savings</a:t>
            </a:r>
          </a:p>
          <a:p>
            <a:pPr marL="285578" indent="-285578">
              <a:buFont typeface="Arial" panose="020B0604020202020204" pitchFamily="34" charset="0"/>
              <a:buChar char="•"/>
            </a:pPr>
            <a:r>
              <a:rPr lang="en-PK" sz="1500" b="1" dirty="0">
                <a:latin typeface="Times New Roman" panose="02020603050405020304" pitchFamily="18" charset="0"/>
                <a:cs typeface="Times New Roman" panose="02020603050405020304" pitchFamily="18" charset="0"/>
              </a:rPr>
              <a:t>Group Life Insurance</a:t>
            </a:r>
            <a:r>
              <a:rPr lang="en-US" sz="1500" b="1" dirty="0">
                <a:latin typeface="Times New Roman" panose="02020603050405020304" pitchFamily="18" charset="0"/>
                <a:cs typeface="Times New Roman" panose="02020603050405020304" pitchFamily="18" charset="0"/>
              </a:rPr>
              <a:t> - </a:t>
            </a:r>
            <a:r>
              <a:rPr lang="en-US" sz="1500" dirty="0">
                <a:latin typeface="Times New Roman" panose="02020603050405020304" pitchFamily="18" charset="0"/>
                <a:cs typeface="Times New Roman" panose="02020603050405020304" pitchFamily="18" charset="0"/>
              </a:rPr>
              <a:t>F</a:t>
            </a:r>
            <a:r>
              <a:rPr lang="en-PK" sz="1500" dirty="0">
                <a:latin typeface="Times New Roman" panose="02020603050405020304" pitchFamily="18" charset="0"/>
                <a:cs typeface="Times New Roman" panose="02020603050405020304" pitchFamily="18" charset="0"/>
              </a:rPr>
              <a:t>or employees and customers of corporate clients (TCS, Telenor, FF, AKBL, FCCL)</a:t>
            </a:r>
          </a:p>
        </p:txBody>
      </p:sp>
      <p:sp>
        <p:nvSpPr>
          <p:cNvPr id="11" name="TextBox 10">
            <a:extLst>
              <a:ext uri="{FF2B5EF4-FFF2-40B4-BE49-F238E27FC236}">
                <a16:creationId xmlns:a16="http://schemas.microsoft.com/office/drawing/2014/main" id="{B225EC8A-01A4-40FA-CC35-A1310D37CC51}"/>
              </a:ext>
            </a:extLst>
          </p:cNvPr>
          <p:cNvSpPr txBox="1"/>
          <p:nvPr/>
        </p:nvSpPr>
        <p:spPr>
          <a:xfrm>
            <a:off x="374027" y="3224308"/>
            <a:ext cx="6096000" cy="784830"/>
          </a:xfrm>
          <a:prstGeom prst="rect">
            <a:avLst/>
          </a:prstGeom>
          <a:noFill/>
        </p:spPr>
        <p:txBody>
          <a:bodyPr wrap="square">
            <a:spAutoFit/>
          </a:bodyPr>
          <a:lstStyle/>
          <a:p>
            <a:pPr marL="0" indent="0">
              <a:spcBef>
                <a:spcPct val="0"/>
              </a:spcBef>
              <a:buNone/>
            </a:pPr>
            <a:r>
              <a:rPr lang="en-US" sz="1500" b="1" u="sng" dirty="0">
                <a:solidFill>
                  <a:srgbClr val="782569"/>
                </a:solidFill>
                <a:latin typeface="Times New Roman" panose="02020603050405020304" pitchFamily="18" charset="0"/>
                <a:ea typeface="+mj-ea"/>
                <a:cs typeface="Times New Roman" panose="02020603050405020304" pitchFamily="18" charset="0"/>
              </a:rPr>
              <a:t>3.  Bancassurance Distribution Partners</a:t>
            </a:r>
          </a:p>
          <a:p>
            <a:pPr marL="0" indent="0">
              <a:spcBef>
                <a:spcPct val="0"/>
              </a:spcBef>
              <a:buNone/>
            </a:pPr>
            <a:endParaRPr lang="en-US" sz="1500" b="1" u="sng" dirty="0">
              <a:latin typeface="Times New Roman" panose="02020603050405020304" pitchFamily="18" charset="0"/>
              <a:ea typeface="+mj-ea"/>
              <a:cs typeface="Times New Roman" panose="02020603050405020304" pitchFamily="18" charset="0"/>
            </a:endParaRPr>
          </a:p>
          <a:p>
            <a:pPr>
              <a:spcBef>
                <a:spcPct val="0"/>
              </a:spcBef>
            </a:pPr>
            <a:r>
              <a:rPr lang="en-US" sz="1500" dirty="0">
                <a:latin typeface="Times New Roman" panose="02020603050405020304" pitchFamily="18" charset="0"/>
                <a:cs typeface="Times New Roman" panose="02020603050405020304" pitchFamily="18" charset="0"/>
              </a:rPr>
              <a:t>Askari Bank  |  Bank Al Baraka  | U Micro Finance Bank</a:t>
            </a:r>
          </a:p>
        </p:txBody>
      </p:sp>
      <p:pic>
        <p:nvPicPr>
          <p:cNvPr id="12" name="Picture 11">
            <a:extLst>
              <a:ext uri="{FF2B5EF4-FFF2-40B4-BE49-F238E27FC236}">
                <a16:creationId xmlns:a16="http://schemas.microsoft.com/office/drawing/2014/main" id="{24DBF4AF-BE04-6FA6-1305-85956F009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774" y="4092699"/>
            <a:ext cx="1509803" cy="424929"/>
          </a:xfrm>
          <a:prstGeom prst="rect">
            <a:avLst/>
          </a:prstGeom>
        </p:spPr>
      </p:pic>
      <p:pic>
        <p:nvPicPr>
          <p:cNvPr id="14" name="Picture 13">
            <a:extLst>
              <a:ext uri="{FF2B5EF4-FFF2-40B4-BE49-F238E27FC236}">
                <a16:creationId xmlns:a16="http://schemas.microsoft.com/office/drawing/2014/main" id="{1A7BD766-19BE-EB39-3238-4AAE395A1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369" y="3984819"/>
            <a:ext cx="1317302" cy="613145"/>
          </a:xfrm>
          <a:prstGeom prst="rect">
            <a:avLst/>
          </a:prstGeom>
        </p:spPr>
      </p:pic>
      <p:pic>
        <p:nvPicPr>
          <p:cNvPr id="15" name="Picture 14">
            <a:extLst>
              <a:ext uri="{FF2B5EF4-FFF2-40B4-BE49-F238E27FC236}">
                <a16:creationId xmlns:a16="http://schemas.microsoft.com/office/drawing/2014/main" id="{8F25861B-731E-AC24-56BD-07EB1618BF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29626" y="4119133"/>
            <a:ext cx="1040786" cy="365125"/>
          </a:xfrm>
          <a:prstGeom prst="rect">
            <a:avLst/>
          </a:prstGeom>
        </p:spPr>
      </p:pic>
      <p:pic>
        <p:nvPicPr>
          <p:cNvPr id="16" name="Picture 15">
            <a:extLst>
              <a:ext uri="{FF2B5EF4-FFF2-40B4-BE49-F238E27FC236}">
                <a16:creationId xmlns:a16="http://schemas.microsoft.com/office/drawing/2014/main" id="{7FB2D919-39B1-3D11-A2FC-E1314F614515}"/>
              </a:ext>
            </a:extLst>
          </p:cNvPr>
          <p:cNvPicPr>
            <a:picLocks noChangeAspect="1"/>
          </p:cNvPicPr>
          <p:nvPr/>
        </p:nvPicPr>
        <p:blipFill>
          <a:blip r:embed="rId5"/>
          <a:stretch>
            <a:fillRect/>
          </a:stretch>
        </p:blipFill>
        <p:spPr>
          <a:xfrm>
            <a:off x="8103000" y="762000"/>
            <a:ext cx="3681954"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0EC4D5BF-9AD3-E589-02DD-1C126B03817E}"/>
              </a:ext>
            </a:extLst>
          </p:cNvPr>
          <p:cNvSpPr txBox="1"/>
          <p:nvPr/>
        </p:nvSpPr>
        <p:spPr>
          <a:xfrm>
            <a:off x="361067" y="4597964"/>
            <a:ext cx="7562141" cy="1015663"/>
          </a:xfrm>
          <a:prstGeom prst="rect">
            <a:avLst/>
          </a:prstGeom>
          <a:noFill/>
        </p:spPr>
        <p:txBody>
          <a:bodyPr wrap="square">
            <a:spAutoFit/>
          </a:bodyPr>
          <a:lstStyle/>
          <a:p>
            <a:pPr marL="0" indent="0">
              <a:spcBef>
                <a:spcPct val="0"/>
              </a:spcBef>
              <a:buNone/>
            </a:pPr>
            <a:r>
              <a:rPr lang="en-US" sz="1500" b="1" u="sng" dirty="0">
                <a:solidFill>
                  <a:srgbClr val="782569"/>
                </a:solidFill>
                <a:latin typeface="Times New Roman" panose="02020603050405020304" pitchFamily="18" charset="0"/>
                <a:ea typeface="+mj-ea"/>
                <a:cs typeface="Times New Roman" panose="02020603050405020304" pitchFamily="18" charset="0"/>
              </a:rPr>
              <a:t>4.  Corporate Clients</a:t>
            </a:r>
          </a:p>
          <a:p>
            <a:pPr marL="0" indent="0">
              <a:spcBef>
                <a:spcPct val="0"/>
              </a:spcBef>
              <a:buNone/>
            </a:pPr>
            <a:endParaRPr lang="en-US" sz="1500" b="1" u="sng" dirty="0">
              <a:latin typeface="Times New Roman" panose="02020603050405020304" pitchFamily="18" charset="0"/>
              <a:ea typeface="+mj-ea"/>
              <a:cs typeface="Times New Roman" panose="02020603050405020304" pitchFamily="18" charset="0"/>
            </a:endParaRPr>
          </a:p>
          <a:p>
            <a:pPr>
              <a:spcBef>
                <a:spcPct val="0"/>
              </a:spcBef>
            </a:pPr>
            <a:r>
              <a:rPr lang="en-US" sz="1500" dirty="0">
                <a:latin typeface="Times New Roman" panose="02020603050405020304" pitchFamily="18" charset="0"/>
                <a:cs typeface="Times New Roman" panose="02020603050405020304" pitchFamily="18" charset="0"/>
              </a:rPr>
              <a:t>Working with a number of prestigious employers providing protection to their employees and families, including FF, TCS, Telenor, AWT Group, Shaikh </a:t>
            </a:r>
            <a:r>
              <a:rPr lang="en-US" sz="1500" dirty="0" err="1">
                <a:latin typeface="Times New Roman" panose="02020603050405020304" pitchFamily="18" charset="0"/>
                <a:cs typeface="Times New Roman" panose="02020603050405020304" pitchFamily="18" charset="0"/>
              </a:rPr>
              <a:t>Zayad</a:t>
            </a:r>
            <a:r>
              <a:rPr lang="en-US" sz="1500" dirty="0">
                <a:latin typeface="Times New Roman" panose="02020603050405020304" pitchFamily="18" charset="0"/>
                <a:cs typeface="Times New Roman" panose="02020603050405020304" pitchFamily="18" charset="0"/>
              </a:rPr>
              <a:t> Hospital, and Askari Bank.</a:t>
            </a:r>
          </a:p>
        </p:txBody>
      </p:sp>
      <p:sp>
        <p:nvSpPr>
          <p:cNvPr id="22" name="TextBox 21">
            <a:extLst>
              <a:ext uri="{FF2B5EF4-FFF2-40B4-BE49-F238E27FC236}">
                <a16:creationId xmlns:a16="http://schemas.microsoft.com/office/drawing/2014/main" id="{A2CAB7BC-3AD9-8E4A-051B-86E39816BC2A}"/>
              </a:ext>
            </a:extLst>
          </p:cNvPr>
          <p:cNvSpPr txBox="1"/>
          <p:nvPr/>
        </p:nvSpPr>
        <p:spPr>
          <a:xfrm>
            <a:off x="367694" y="719507"/>
            <a:ext cx="7555518" cy="1246495"/>
          </a:xfrm>
          <a:prstGeom prst="rect">
            <a:avLst/>
          </a:prstGeom>
          <a:noFill/>
        </p:spPr>
        <p:txBody>
          <a:bodyPr wrap="square">
            <a:spAutoFit/>
          </a:bodyPr>
          <a:lstStyle/>
          <a:p>
            <a:pPr>
              <a:spcBef>
                <a:spcPct val="0"/>
              </a:spcBef>
            </a:pPr>
            <a:r>
              <a:rPr lang="en-US" sz="1500" b="1" u="sng" dirty="0">
                <a:solidFill>
                  <a:srgbClr val="782569"/>
                </a:solidFill>
                <a:latin typeface="Times New Roman" panose="02020603050405020304" pitchFamily="18" charset="0"/>
                <a:ea typeface="+mj-ea"/>
                <a:cs typeface="Times New Roman" panose="02020603050405020304" pitchFamily="18" charset="0"/>
              </a:rPr>
              <a:t>1.  Agency Distribution</a:t>
            </a:r>
          </a:p>
          <a:p>
            <a:pPr marL="0" indent="0">
              <a:spcBef>
                <a:spcPct val="0"/>
              </a:spcBef>
              <a:buNone/>
            </a:pPr>
            <a:endParaRPr lang="en-US" sz="1500" b="1" u="sng" dirty="0">
              <a:latin typeface="Times New Roman" panose="02020603050405020304" pitchFamily="18" charset="0"/>
              <a:ea typeface="+mj-ea"/>
              <a:cs typeface="Times New Roman" panose="02020603050405020304" pitchFamily="18" charset="0"/>
            </a:endParaRPr>
          </a:p>
          <a:p>
            <a:pPr marL="0" indent="0">
              <a:spcBef>
                <a:spcPct val="0"/>
              </a:spcBef>
              <a:buNone/>
            </a:pPr>
            <a:r>
              <a:rPr lang="en-US" sz="1500" dirty="0">
                <a:latin typeface="Times New Roman" panose="02020603050405020304" pitchFamily="18" charset="0"/>
                <a:cs typeface="Times New Roman" panose="02020603050405020304" pitchFamily="18" charset="0"/>
              </a:rPr>
              <a:t>Establish direct distribution low-cost Agency Model by partnering with top notch insurance sales leadership. No salaries, vehicles, branch network and related costs. From </a:t>
            </a:r>
            <a:r>
              <a:rPr lang="en-US" sz="1500" b="1" dirty="0">
                <a:latin typeface="Times New Roman" panose="02020603050405020304" pitchFamily="18" charset="0"/>
                <a:cs typeface="Times New Roman" panose="02020603050405020304" pitchFamily="18" charset="0"/>
              </a:rPr>
              <a:t>sales team of 180 </a:t>
            </a:r>
            <a:r>
              <a:rPr lang="en-US" sz="1500" dirty="0">
                <a:latin typeface="Times New Roman" panose="02020603050405020304" pitchFamily="18" charset="0"/>
                <a:cs typeface="Times New Roman" panose="02020603050405020304" pitchFamily="18" charset="0"/>
              </a:rPr>
              <a:t>with </a:t>
            </a:r>
            <a:r>
              <a:rPr lang="en-US" sz="1500" b="1" dirty="0">
                <a:latin typeface="Times New Roman" panose="02020603050405020304" pitchFamily="18" charset="0"/>
                <a:cs typeface="Times New Roman" panose="02020603050405020304" pitchFamily="18" charset="0"/>
              </a:rPr>
              <a:t>3 branches </a:t>
            </a:r>
            <a:r>
              <a:rPr lang="en-US" sz="1500" dirty="0">
                <a:latin typeface="Times New Roman" panose="02020603050405020304" pitchFamily="18" charset="0"/>
                <a:cs typeface="Times New Roman" panose="02020603050405020304" pitchFamily="18" charset="0"/>
              </a:rPr>
              <a:t>to </a:t>
            </a:r>
            <a:r>
              <a:rPr lang="en-US" sz="1500" b="1" dirty="0">
                <a:latin typeface="Times New Roman" panose="02020603050405020304" pitchFamily="18" charset="0"/>
                <a:cs typeface="Times New Roman" panose="02020603050405020304" pitchFamily="18" charset="0"/>
              </a:rPr>
              <a:t>2600 sales team </a:t>
            </a:r>
            <a:r>
              <a:rPr lang="en-US" sz="1500" dirty="0">
                <a:latin typeface="Times New Roman" panose="02020603050405020304" pitchFamily="18" charset="0"/>
                <a:cs typeface="Times New Roman" panose="02020603050405020304" pitchFamily="18" charset="0"/>
              </a:rPr>
              <a:t>operating from </a:t>
            </a:r>
            <a:r>
              <a:rPr lang="en-US" sz="1500" b="1" dirty="0">
                <a:latin typeface="Times New Roman" panose="02020603050405020304" pitchFamily="18" charset="0"/>
                <a:cs typeface="Times New Roman" panose="02020603050405020304" pitchFamily="18" charset="0"/>
              </a:rPr>
              <a:t>80+ locations </a:t>
            </a:r>
            <a:r>
              <a:rPr lang="en-US" sz="1500" dirty="0">
                <a:latin typeface="Times New Roman" panose="02020603050405020304" pitchFamily="18" charset="0"/>
                <a:cs typeface="Times New Roman" panose="02020603050405020304" pitchFamily="18" charset="0"/>
              </a:rPr>
              <a:t>in less than 1 year.</a:t>
            </a:r>
          </a:p>
        </p:txBody>
      </p:sp>
      <p:sp>
        <p:nvSpPr>
          <p:cNvPr id="25" name="TextBox 24">
            <a:extLst>
              <a:ext uri="{FF2B5EF4-FFF2-40B4-BE49-F238E27FC236}">
                <a16:creationId xmlns:a16="http://schemas.microsoft.com/office/drawing/2014/main" id="{DCEF30DE-3EF3-E8E0-EC58-001158ED0B2A}"/>
              </a:ext>
            </a:extLst>
          </p:cNvPr>
          <p:cNvSpPr txBox="1"/>
          <p:nvPr/>
        </p:nvSpPr>
        <p:spPr>
          <a:xfrm>
            <a:off x="342130" y="1999203"/>
            <a:ext cx="7692599" cy="1246495"/>
          </a:xfrm>
          <a:prstGeom prst="rect">
            <a:avLst/>
          </a:prstGeom>
          <a:noFill/>
        </p:spPr>
        <p:txBody>
          <a:bodyPr wrap="square">
            <a:spAutoFit/>
          </a:bodyPr>
          <a:lstStyle/>
          <a:p>
            <a:pPr>
              <a:spcBef>
                <a:spcPct val="0"/>
              </a:spcBef>
            </a:pPr>
            <a:r>
              <a:rPr lang="en-US" sz="1500" b="1" u="sng" dirty="0">
                <a:solidFill>
                  <a:srgbClr val="782569"/>
                </a:solidFill>
                <a:latin typeface="Times New Roman" panose="02020603050405020304" pitchFamily="18" charset="0"/>
                <a:ea typeface="+mj-ea"/>
                <a:cs typeface="Times New Roman" panose="02020603050405020304" pitchFamily="18" charset="0"/>
              </a:rPr>
              <a:t>2.  Muhafiz Savings Plan</a:t>
            </a:r>
          </a:p>
          <a:p>
            <a:pPr marL="0" indent="0">
              <a:spcBef>
                <a:spcPct val="0"/>
              </a:spcBef>
              <a:buNone/>
            </a:pPr>
            <a:endParaRPr lang="en-US" sz="1500" b="1" u="sng" dirty="0">
              <a:solidFill>
                <a:srgbClr val="782569"/>
              </a:solidFill>
              <a:latin typeface="Times New Roman" panose="02020603050405020304" pitchFamily="18" charset="0"/>
              <a:ea typeface="+mj-ea"/>
              <a:cs typeface="Times New Roman" panose="02020603050405020304" pitchFamily="18" charset="0"/>
            </a:endParaRPr>
          </a:p>
          <a:p>
            <a:pPr marL="285750" indent="-285750">
              <a:spcBef>
                <a:spcPct val="0"/>
              </a:spcBef>
              <a:buFont typeface="Arial" panose="020B0604020202020204" pitchFamily="34" charset="0"/>
              <a:buChar char="•"/>
            </a:pPr>
            <a:r>
              <a:rPr lang="en-US" sz="1500" b="1" dirty="0">
                <a:latin typeface="Times New Roman" panose="02020603050405020304" pitchFamily="18" charset="0"/>
                <a:ea typeface="+mj-ea"/>
                <a:cs typeface="Times New Roman" panose="02020603050405020304" pitchFamily="18" charset="0"/>
              </a:rPr>
              <a:t>Retirement Savings plan </a:t>
            </a:r>
            <a:r>
              <a:rPr lang="en-US" sz="1500" dirty="0">
                <a:latin typeface="Times New Roman" panose="02020603050405020304" pitchFamily="18" charset="0"/>
                <a:ea typeface="+mj-ea"/>
                <a:cs typeface="Times New Roman" panose="02020603050405020304" pitchFamily="18" charset="0"/>
              </a:rPr>
              <a:t>with comprehensive Takaful coverage for member of armed forces</a:t>
            </a:r>
          </a:p>
          <a:p>
            <a:pPr marL="285750" indent="-285750">
              <a:spcBef>
                <a:spcPct val="0"/>
              </a:spcBef>
              <a:buFont typeface="Arial" panose="020B0604020202020204" pitchFamily="34" charset="0"/>
              <a:buChar char="•"/>
            </a:pPr>
            <a:r>
              <a:rPr lang="en-US" sz="1500" dirty="0">
                <a:latin typeface="Times New Roman" panose="02020603050405020304" pitchFamily="18" charset="0"/>
                <a:ea typeface="+mj-ea"/>
                <a:cs typeface="Times New Roman" panose="02020603050405020304" pitchFamily="18" charset="0"/>
              </a:rPr>
              <a:t>Dedicated Sales team with low-cost service centers to tap this sizeable opportunity unique to Askari Life</a:t>
            </a:r>
            <a:endParaRPr lang="en-US" sz="1500" b="1" u="sng" dirty="0">
              <a:latin typeface="Times New Roman" panose="02020603050405020304" pitchFamily="18" charset="0"/>
              <a:ea typeface="+mj-ea"/>
              <a:cs typeface="Times New Roman" panose="02020603050405020304" pitchFamily="18" charset="0"/>
            </a:endParaRPr>
          </a:p>
        </p:txBody>
      </p:sp>
      <p:pic>
        <p:nvPicPr>
          <p:cNvPr id="26" name="Picture 2">
            <a:extLst>
              <a:ext uri="{FF2B5EF4-FFF2-40B4-BE49-F238E27FC236}">
                <a16:creationId xmlns:a16="http://schemas.microsoft.com/office/drawing/2014/main" id="{E9F9D12B-D2F2-A697-9994-4671E110FC2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10320145" y="3927500"/>
            <a:ext cx="1563428" cy="1563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27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82" y="1067417"/>
            <a:ext cx="11382064" cy="5537790"/>
          </a:xfrm>
        </p:spPr>
        <p:txBody>
          <a:bodyPr>
            <a:normAutofit/>
          </a:bodyPr>
          <a:lstStyle/>
          <a:p>
            <a:endParaRPr lang="en-US" sz="2599" dirty="0">
              <a:latin typeface="Calibri" panose="020F0502020204030204" pitchFamily="34" charset="0"/>
              <a:cs typeface="Calibri" panose="020F0502020204030204" pitchFamily="34" charset="0"/>
            </a:endParaRPr>
          </a:p>
          <a:p>
            <a:endParaRPr lang="en-US" sz="2599" dirty="0">
              <a:latin typeface="Calibri" panose="020F0502020204030204" pitchFamily="34" charset="0"/>
              <a:cs typeface="Calibri" panose="020F0502020204030204" pitchFamily="34" charset="0"/>
            </a:endParaRPr>
          </a:p>
          <a:p>
            <a:endParaRPr lang="en-US" sz="1999" dirty="0"/>
          </a:p>
        </p:txBody>
      </p:sp>
      <p:sp>
        <p:nvSpPr>
          <p:cNvPr id="5" name="Title 1">
            <a:extLst>
              <a:ext uri="{FF2B5EF4-FFF2-40B4-BE49-F238E27FC236}">
                <a16:creationId xmlns:a16="http://schemas.microsoft.com/office/drawing/2014/main" id="{92F9EF0C-94ED-3C4A-A8BA-A1DAA7C34465}"/>
              </a:ext>
            </a:extLst>
          </p:cNvPr>
          <p:cNvSpPr txBox="1">
            <a:spLocks/>
          </p:cNvSpPr>
          <p:nvPr/>
        </p:nvSpPr>
        <p:spPr>
          <a:xfrm>
            <a:off x="2761438" y="252793"/>
            <a:ext cx="6665948" cy="756023"/>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rgbClr val="782569"/>
                </a:solidFill>
                <a:latin typeface="Panton ExtraBold" panose="00000900000000000000" pitchFamily="50" charset="0"/>
                <a:ea typeface="+mj-ea"/>
                <a:cs typeface="+mj-cs"/>
              </a:defRPr>
            </a:lvl1pPr>
          </a:lstStyle>
          <a:p>
            <a:pPr algn="ctr"/>
            <a:r>
              <a:rPr lang="en-US" sz="2799" b="1" u="sng" dirty="0">
                <a:latin typeface="Times New Roman" panose="02020603050405020304" pitchFamily="18" charset="0"/>
                <a:cs typeface="Times New Roman" panose="02020603050405020304" pitchFamily="18" charset="0"/>
              </a:rPr>
              <a:t>Key Statistics of Askari Life Assurance </a:t>
            </a:r>
            <a:endParaRPr lang="en-PK" sz="2799" b="1" u="sng"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2DCCF85-87B2-BCA1-E50B-9A26061D0B5E}"/>
              </a:ext>
            </a:extLst>
          </p:cNvPr>
          <p:cNvSpPr txBox="1">
            <a:spLocks/>
          </p:cNvSpPr>
          <p:nvPr/>
        </p:nvSpPr>
        <p:spPr>
          <a:xfrm>
            <a:off x="901378" y="5269888"/>
            <a:ext cx="2219049" cy="359172"/>
          </a:xfrm>
          <a:prstGeom prst="rect">
            <a:avLst/>
          </a:prstGeom>
          <a:solidFill>
            <a:srgbClr val="782569"/>
          </a:solidFill>
        </p:spPr>
        <p:style>
          <a:lnRef idx="0">
            <a:schemeClr val="accent6"/>
          </a:lnRef>
          <a:fillRef idx="3">
            <a:schemeClr val="accent6"/>
          </a:fillRef>
          <a:effectRef idx="3">
            <a:schemeClr val="accent6"/>
          </a:effectRef>
          <a:fontRef idx="minor">
            <a:schemeClr val="lt1"/>
          </a:fontRef>
        </p:style>
        <p:txBody>
          <a:bodyPr vert="horz" lIns="91416" tIns="45708" rIns="91416" bIns="4570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anton Semi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anton SemiBold" panose="000007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anton SemiBold" panose="000007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anton SemiBold" panose="000007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anton SemiBold" panose="000007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sz="1600" b="1" dirty="0">
                <a:solidFill>
                  <a:schemeClr val="bg1"/>
                </a:solidFill>
                <a:latin typeface="Arial" panose="020B0604020202020204" pitchFamily="34" charset="0"/>
                <a:ea typeface="+mj-ea"/>
                <a:cs typeface="Arial" panose="020B0604020202020204" pitchFamily="34" charset="0"/>
              </a:rPr>
              <a:t>Covered Persons</a:t>
            </a:r>
          </a:p>
        </p:txBody>
      </p:sp>
      <p:sp>
        <p:nvSpPr>
          <p:cNvPr id="9" name="Content Placeholder 2">
            <a:extLst>
              <a:ext uri="{FF2B5EF4-FFF2-40B4-BE49-F238E27FC236}">
                <a16:creationId xmlns:a16="http://schemas.microsoft.com/office/drawing/2014/main" id="{4BA23664-EEA3-4BE4-9AF6-6D81F8ECD7D4}"/>
              </a:ext>
            </a:extLst>
          </p:cNvPr>
          <p:cNvSpPr txBox="1">
            <a:spLocks/>
          </p:cNvSpPr>
          <p:nvPr/>
        </p:nvSpPr>
        <p:spPr>
          <a:xfrm>
            <a:off x="7003644" y="5269886"/>
            <a:ext cx="2810413" cy="359171"/>
          </a:xfrm>
          <a:prstGeom prst="rect">
            <a:avLst/>
          </a:prstGeom>
          <a:solidFill>
            <a:srgbClr val="782569"/>
          </a:solidFill>
        </p:spPr>
        <p:style>
          <a:lnRef idx="0">
            <a:schemeClr val="accent6"/>
          </a:lnRef>
          <a:fillRef idx="3">
            <a:schemeClr val="accent6"/>
          </a:fillRef>
          <a:effectRef idx="3">
            <a:schemeClr val="accent6"/>
          </a:effectRef>
          <a:fontRef idx="minor">
            <a:schemeClr val="lt1"/>
          </a:fontRef>
        </p:style>
        <p:txBody>
          <a:bodyPr vert="horz" lIns="91416" tIns="45708" rIns="91416" bIns="4570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anton Semi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anton SemiBold" panose="000007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anton SemiBold" panose="000007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anton SemiBold" panose="000007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anton SemiBold" panose="000007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sz="1600" b="1" dirty="0">
                <a:solidFill>
                  <a:schemeClr val="bg1"/>
                </a:solidFill>
                <a:latin typeface="Arial" panose="020B0604020202020204" pitchFamily="34" charset="0"/>
                <a:ea typeface="+mj-ea"/>
                <a:cs typeface="Arial" panose="020B0604020202020204" pitchFamily="34" charset="0"/>
              </a:rPr>
              <a:t>Amount of Claims Paid</a:t>
            </a:r>
            <a:endParaRPr lang="en-US" sz="1600" b="1" u="sng" dirty="0">
              <a:solidFill>
                <a:schemeClr val="bg1"/>
              </a:solidFill>
              <a:latin typeface="Arial" panose="020B0604020202020204" pitchFamily="34" charset="0"/>
              <a:ea typeface="+mj-ea"/>
              <a:cs typeface="Arial" panose="020B0604020202020204" pitchFamily="34" charset="0"/>
            </a:endParaRPr>
          </a:p>
        </p:txBody>
      </p:sp>
      <p:sp>
        <p:nvSpPr>
          <p:cNvPr id="10" name="Title 1">
            <a:extLst>
              <a:ext uri="{FF2B5EF4-FFF2-40B4-BE49-F238E27FC236}">
                <a16:creationId xmlns:a16="http://schemas.microsoft.com/office/drawing/2014/main" id="{E072052D-331E-49EB-AE0A-E3C85375BA40}"/>
              </a:ext>
            </a:extLst>
          </p:cNvPr>
          <p:cNvSpPr txBox="1">
            <a:spLocks/>
          </p:cNvSpPr>
          <p:nvPr/>
        </p:nvSpPr>
        <p:spPr>
          <a:xfrm>
            <a:off x="901378" y="5782485"/>
            <a:ext cx="2219049" cy="528093"/>
          </a:xfrm>
          <a:prstGeom prst="rect">
            <a:avLst/>
          </a:prstGeom>
        </p:spPr>
        <p:txBody>
          <a:bodyPr vert="horz" lIns="91416" tIns="45708" rIns="91416" bIns="45708" rtlCol="0" anchor="ctr">
            <a:normAutofit fontScale="55000" lnSpcReduction="20000"/>
          </a:bodyPr>
          <a:lstStyle>
            <a:lvl1pPr algn="l" defTabSz="914400" rtl="0" eaLnBrk="1" latinLnBrk="0" hangingPunct="1">
              <a:lnSpc>
                <a:spcPct val="90000"/>
              </a:lnSpc>
              <a:spcBef>
                <a:spcPct val="0"/>
              </a:spcBef>
              <a:buNone/>
              <a:defRPr sz="4400" kern="1200">
                <a:solidFill>
                  <a:srgbClr val="782569"/>
                </a:solidFill>
                <a:latin typeface="Panton ExtraBold" panose="00000900000000000000" pitchFamily="50" charset="0"/>
                <a:ea typeface="+mj-ea"/>
                <a:cs typeface="+mj-cs"/>
              </a:defRPr>
            </a:lvl1pPr>
          </a:lstStyle>
          <a:p>
            <a:pPr algn="ctr"/>
            <a:endParaRPr lang="en-US" sz="2799" b="1" dirty="0">
              <a:latin typeface="Times New Roman" panose="02020603050405020304" pitchFamily="18" charset="0"/>
              <a:cs typeface="Times New Roman" panose="02020603050405020304" pitchFamily="18" charset="0"/>
            </a:endParaRPr>
          </a:p>
          <a:p>
            <a:pPr algn="ctr"/>
            <a:r>
              <a:rPr lang="en-US" sz="4399" b="1" dirty="0">
                <a:solidFill>
                  <a:srgbClr val="FF0000"/>
                </a:solidFill>
                <a:latin typeface="Times New Roman" panose="02020603050405020304" pitchFamily="18" charset="0"/>
                <a:cs typeface="Times New Roman" panose="02020603050405020304" pitchFamily="18" charset="0"/>
              </a:rPr>
              <a:t>290K+</a:t>
            </a:r>
          </a:p>
          <a:p>
            <a:pPr algn="ctr"/>
            <a:endParaRPr lang="en-PK" sz="2799" b="1" u="sng" dirty="0">
              <a:solidFill>
                <a:schemeClr val="accent6">
                  <a:lumMod val="75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56BC1B7-111B-4E5D-8FB0-004980E7A13D}"/>
              </a:ext>
            </a:extLst>
          </p:cNvPr>
          <p:cNvSpPr txBox="1">
            <a:spLocks/>
          </p:cNvSpPr>
          <p:nvPr/>
        </p:nvSpPr>
        <p:spPr>
          <a:xfrm>
            <a:off x="6904135" y="5782482"/>
            <a:ext cx="3009428" cy="528093"/>
          </a:xfrm>
          <a:prstGeom prst="rect">
            <a:avLst/>
          </a:prstGeom>
        </p:spPr>
        <p:txBody>
          <a:bodyPr vert="horz" lIns="91416" tIns="45708" rIns="91416" bIns="45708" rtlCol="0" anchor="ctr">
            <a:normAutofit fontScale="40000" lnSpcReduction="20000"/>
          </a:bodyPr>
          <a:lstStyle>
            <a:lvl1pPr algn="l" defTabSz="914400" rtl="0" eaLnBrk="1" latinLnBrk="0" hangingPunct="1">
              <a:lnSpc>
                <a:spcPct val="90000"/>
              </a:lnSpc>
              <a:spcBef>
                <a:spcPct val="0"/>
              </a:spcBef>
              <a:buNone/>
              <a:defRPr sz="4400" kern="1200">
                <a:solidFill>
                  <a:srgbClr val="782569"/>
                </a:solidFill>
                <a:latin typeface="Panton ExtraBold" panose="00000900000000000000" pitchFamily="50" charset="0"/>
                <a:ea typeface="+mj-ea"/>
                <a:cs typeface="+mj-cs"/>
              </a:defRPr>
            </a:lvl1pPr>
          </a:lstStyle>
          <a:p>
            <a:pPr algn="ctr"/>
            <a:endParaRPr lang="en-US" sz="2799" b="1" dirty="0">
              <a:latin typeface="Times New Roman" panose="02020603050405020304" pitchFamily="18" charset="0"/>
              <a:cs typeface="Times New Roman" panose="02020603050405020304" pitchFamily="18" charset="0"/>
            </a:endParaRPr>
          </a:p>
          <a:p>
            <a:pPr algn="ctr"/>
            <a:r>
              <a:rPr lang="en-US" sz="4399" b="1" dirty="0">
                <a:solidFill>
                  <a:schemeClr val="accent6">
                    <a:lumMod val="75000"/>
                  </a:schemeClr>
                </a:solidFill>
                <a:latin typeface="Times New Roman" panose="02020603050405020304" pitchFamily="18" charset="0"/>
                <a:cs typeface="Times New Roman" panose="02020603050405020304" pitchFamily="18" charset="0"/>
              </a:rPr>
              <a:t>Rs 627.69 million in 2024</a:t>
            </a:r>
            <a:endParaRPr lang="en-PK" sz="4399" b="1" dirty="0">
              <a:solidFill>
                <a:schemeClr val="accent6">
                  <a:lumMod val="75000"/>
                </a:schemeClr>
              </a:solidFill>
              <a:latin typeface="Times New Roman" panose="02020603050405020304" pitchFamily="18" charset="0"/>
              <a:cs typeface="Times New Roman" panose="02020603050405020304" pitchFamily="18" charset="0"/>
            </a:endParaRPr>
          </a:p>
          <a:p>
            <a:pPr algn="ctr"/>
            <a:endParaRPr lang="en-PK" sz="2799" b="1" u="sng"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34B1A9D9-4C4C-AA14-51A9-7FF208F4500C}"/>
              </a:ext>
            </a:extLst>
          </p:cNvPr>
          <p:cNvGraphicFramePr>
            <a:graphicFrameLocks/>
          </p:cNvGraphicFramePr>
          <p:nvPr>
            <p:extLst>
              <p:ext uri="{D42A27DB-BD31-4B8C-83A1-F6EECF244321}">
                <p14:modId xmlns:p14="http://schemas.microsoft.com/office/powerpoint/2010/main" val="184635277"/>
              </p:ext>
            </p:extLst>
          </p:nvPr>
        </p:nvGraphicFramePr>
        <p:xfrm>
          <a:off x="1370012" y="1340447"/>
          <a:ext cx="8991600" cy="3082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76E8E89F-1D99-410E-7038-AD042C0E6F16}"/>
              </a:ext>
            </a:extLst>
          </p:cNvPr>
          <p:cNvGraphicFramePr>
            <a:graphicFrameLocks noGrp="1"/>
          </p:cNvGraphicFramePr>
          <p:nvPr>
            <p:extLst>
              <p:ext uri="{D42A27DB-BD31-4B8C-83A1-F6EECF244321}">
                <p14:modId xmlns:p14="http://schemas.microsoft.com/office/powerpoint/2010/main" val="4246865449"/>
              </p:ext>
            </p:extLst>
          </p:nvPr>
        </p:nvGraphicFramePr>
        <p:xfrm>
          <a:off x="10138037" y="4324927"/>
          <a:ext cx="1924684" cy="741680"/>
        </p:xfrm>
        <a:graphic>
          <a:graphicData uri="http://schemas.openxmlformats.org/drawingml/2006/table">
            <a:tbl>
              <a:tblPr firstRow="1" bandRow="1">
                <a:tableStyleId>{5C22544A-7EE6-4342-B048-85BDC9FD1C3A}</a:tableStyleId>
              </a:tblPr>
              <a:tblGrid>
                <a:gridCol w="962342">
                  <a:extLst>
                    <a:ext uri="{9D8B030D-6E8A-4147-A177-3AD203B41FA5}">
                      <a16:colId xmlns:a16="http://schemas.microsoft.com/office/drawing/2014/main" val="1167446522"/>
                    </a:ext>
                  </a:extLst>
                </a:gridCol>
                <a:gridCol w="962342">
                  <a:extLst>
                    <a:ext uri="{9D8B030D-6E8A-4147-A177-3AD203B41FA5}">
                      <a16:colId xmlns:a16="http://schemas.microsoft.com/office/drawing/2014/main" val="2813297187"/>
                    </a:ext>
                  </a:extLst>
                </a:gridCol>
              </a:tblGrid>
              <a:tr h="370840">
                <a:tc>
                  <a:txBody>
                    <a:bodyPr/>
                    <a:lstStyle/>
                    <a:p>
                      <a:pPr algn="ctr"/>
                      <a:r>
                        <a:rPr lang="en-US" sz="1400" dirty="0"/>
                        <a:t>Sep. 2025</a:t>
                      </a:r>
                      <a:endParaRPr lang="en-PK" sz="1400" dirty="0"/>
                    </a:p>
                  </a:txBody>
                  <a:tcPr>
                    <a:solidFill>
                      <a:srgbClr val="784D69"/>
                    </a:solidFill>
                  </a:tcPr>
                </a:tc>
                <a:tc>
                  <a:txBody>
                    <a:bodyPr/>
                    <a:lstStyle/>
                    <a:p>
                      <a:pPr algn="ctr"/>
                      <a:r>
                        <a:rPr lang="en-US" sz="1400" dirty="0"/>
                        <a:t>Sep. 2024</a:t>
                      </a:r>
                      <a:endParaRPr lang="en-PK" sz="1400" dirty="0"/>
                    </a:p>
                  </a:txBody>
                  <a:tcPr>
                    <a:solidFill>
                      <a:srgbClr val="784D69"/>
                    </a:solidFill>
                  </a:tcPr>
                </a:tc>
                <a:extLst>
                  <a:ext uri="{0D108BD9-81ED-4DB2-BD59-A6C34878D82A}">
                    <a16:rowId xmlns:a16="http://schemas.microsoft.com/office/drawing/2014/main" val="1575190541"/>
                  </a:ext>
                </a:extLst>
              </a:tr>
              <a:tr h="370840">
                <a:tc>
                  <a:txBody>
                    <a:bodyPr/>
                    <a:lstStyle/>
                    <a:p>
                      <a:pPr algn="ctr"/>
                      <a:r>
                        <a:rPr lang="en-US" sz="1400" dirty="0"/>
                        <a:t>2,196,376</a:t>
                      </a:r>
                      <a:endParaRPr lang="en-PK" sz="1400" dirty="0"/>
                    </a:p>
                  </a:txBody>
                  <a:tcPr>
                    <a:noFill/>
                  </a:tcPr>
                </a:tc>
                <a:tc>
                  <a:txBody>
                    <a:bodyPr/>
                    <a:lstStyle/>
                    <a:p>
                      <a:pPr algn="ctr"/>
                      <a:r>
                        <a:rPr lang="en-US" sz="1400" dirty="0"/>
                        <a:t>1,253,047</a:t>
                      </a:r>
                      <a:endParaRPr lang="en-PK" sz="1400" dirty="0"/>
                    </a:p>
                  </a:txBody>
                  <a:tcPr>
                    <a:noFill/>
                  </a:tcPr>
                </a:tc>
                <a:extLst>
                  <a:ext uri="{0D108BD9-81ED-4DB2-BD59-A6C34878D82A}">
                    <a16:rowId xmlns:a16="http://schemas.microsoft.com/office/drawing/2014/main" val="3069208987"/>
                  </a:ext>
                </a:extLst>
              </a:tr>
            </a:tbl>
          </a:graphicData>
        </a:graphic>
      </p:graphicFrame>
    </p:spTree>
    <p:extLst>
      <p:ext uri="{BB962C8B-B14F-4D97-AF65-F5344CB8AC3E}">
        <p14:creationId xmlns:p14="http://schemas.microsoft.com/office/powerpoint/2010/main" val="549811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1446212" y="14287"/>
            <a:ext cx="7517713"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Financial Highlights</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14</a:t>
            </a:fld>
            <a:endParaRPr lang="en-US" dirty="0"/>
          </a:p>
        </p:txBody>
      </p:sp>
      <p:pic>
        <p:nvPicPr>
          <p:cNvPr id="6" name="Picture 5">
            <a:extLst>
              <a:ext uri="{FF2B5EF4-FFF2-40B4-BE49-F238E27FC236}">
                <a16:creationId xmlns:a16="http://schemas.microsoft.com/office/drawing/2014/main" id="{AD72F7EB-281F-D2F1-F4C0-3066FB47EAD1}"/>
              </a:ext>
            </a:extLst>
          </p:cNvPr>
          <p:cNvPicPr>
            <a:picLocks noChangeAspect="1"/>
          </p:cNvPicPr>
          <p:nvPr/>
        </p:nvPicPr>
        <p:blipFill>
          <a:blip r:embed="rId2"/>
          <a:stretch>
            <a:fillRect/>
          </a:stretch>
        </p:blipFill>
        <p:spPr>
          <a:xfrm>
            <a:off x="1827212" y="685800"/>
            <a:ext cx="7517713" cy="5748322"/>
          </a:xfrm>
          <a:prstGeom prst="rect">
            <a:avLst/>
          </a:prstGeom>
        </p:spPr>
      </p:pic>
    </p:spTree>
    <p:extLst>
      <p:ext uri="{BB962C8B-B14F-4D97-AF65-F5344CB8AC3E}">
        <p14:creationId xmlns:p14="http://schemas.microsoft.com/office/powerpoint/2010/main" val="3839437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760412" y="609600"/>
            <a:ext cx="10058400" cy="609600"/>
          </a:xfrm>
          <a:prstGeom prst="rect">
            <a:avLst/>
          </a:prstGeom>
        </p:spPr>
        <p:txBody>
          <a:bodyPr vert="horz" lIns="91440" tIns="45720" rIns="91440" bIns="45720" rtlCol="0" anchor="ctr" anchorCtr="0">
            <a:noAutofit/>
          </a:bodyPr>
          <a:lstStyle/>
          <a:p>
            <a:pPr algn="ctr">
              <a:spcBef>
                <a:spcPct val="20000"/>
              </a:spcBef>
            </a:pPr>
            <a:endParaRPr lang="en-ZA"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15</a:t>
            </a:fld>
            <a:endParaRPr lang="en-US" dirty="0"/>
          </a:p>
        </p:txBody>
      </p:sp>
      <p:sp>
        <p:nvSpPr>
          <p:cNvPr id="11" name="Content Placeholder 7">
            <a:extLst>
              <a:ext uri="{FF2B5EF4-FFF2-40B4-BE49-F238E27FC236}">
                <a16:creationId xmlns:a16="http://schemas.microsoft.com/office/drawing/2014/main" id="{B2EF7936-B6E2-413E-A275-E9BA0C4340D6}"/>
              </a:ext>
            </a:extLst>
          </p:cNvPr>
          <p:cNvSpPr txBox="1">
            <a:spLocks/>
          </p:cNvSpPr>
          <p:nvPr/>
        </p:nvSpPr>
        <p:spPr>
          <a:xfrm>
            <a:off x="1713707" y="113802"/>
            <a:ext cx="8151812"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Premium Analysis</a:t>
            </a:r>
          </a:p>
        </p:txBody>
      </p:sp>
      <p:graphicFrame>
        <p:nvGraphicFramePr>
          <p:cNvPr id="5" name="Chart 4">
            <a:extLst>
              <a:ext uri="{FF2B5EF4-FFF2-40B4-BE49-F238E27FC236}">
                <a16:creationId xmlns:a16="http://schemas.microsoft.com/office/drawing/2014/main" id="{9E0E6DF6-0275-8FA0-6CEE-D5FD7B1D3949}"/>
              </a:ext>
            </a:extLst>
          </p:cNvPr>
          <p:cNvGraphicFramePr>
            <a:graphicFrameLocks/>
          </p:cNvGraphicFramePr>
          <p:nvPr>
            <p:extLst>
              <p:ext uri="{D42A27DB-BD31-4B8C-83A1-F6EECF244321}">
                <p14:modId xmlns:p14="http://schemas.microsoft.com/office/powerpoint/2010/main" val="1682638485"/>
              </p:ext>
            </p:extLst>
          </p:nvPr>
        </p:nvGraphicFramePr>
        <p:xfrm>
          <a:off x="1446212" y="1371600"/>
          <a:ext cx="88392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532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1827212" y="340183"/>
            <a:ext cx="7924960"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Future Outlook</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16</a:t>
            </a:fld>
            <a:endParaRPr lang="en-US" dirty="0"/>
          </a:p>
        </p:txBody>
      </p:sp>
      <p:grpSp>
        <p:nvGrpSpPr>
          <p:cNvPr id="12" name="Group 11">
            <a:extLst>
              <a:ext uri="{FF2B5EF4-FFF2-40B4-BE49-F238E27FC236}">
                <a16:creationId xmlns:a16="http://schemas.microsoft.com/office/drawing/2014/main" id="{16B06583-7738-463F-85D8-0A70AB5875CC}"/>
              </a:ext>
            </a:extLst>
          </p:cNvPr>
          <p:cNvGrpSpPr/>
          <p:nvPr/>
        </p:nvGrpSpPr>
        <p:grpSpPr>
          <a:xfrm>
            <a:off x="1370012" y="1272970"/>
            <a:ext cx="2574780" cy="4750827"/>
            <a:chOff x="493600" y="1412114"/>
            <a:chExt cx="1950719" cy="2169426"/>
          </a:xfrm>
        </p:grpSpPr>
        <p:sp>
          <p:nvSpPr>
            <p:cNvPr id="15" name="Freeform 7">
              <a:extLst>
                <a:ext uri="{FF2B5EF4-FFF2-40B4-BE49-F238E27FC236}">
                  <a16:creationId xmlns:a16="http://schemas.microsoft.com/office/drawing/2014/main" id="{79B875EC-BAE1-415C-B314-F7969DCE67DF}"/>
                </a:ext>
              </a:extLst>
            </p:cNvPr>
            <p:cNvSpPr/>
            <p:nvPr/>
          </p:nvSpPr>
          <p:spPr>
            <a:xfrm>
              <a:off x="493600" y="1412114"/>
              <a:ext cx="1950719" cy="1018874"/>
            </a:xfrm>
            <a:custGeom>
              <a:avLst/>
              <a:gdLst>
                <a:gd name="connsiteX0" fmla="*/ 0 w 3352800"/>
                <a:gd name="connsiteY0" fmla="*/ 175426 h 1052534"/>
                <a:gd name="connsiteX1" fmla="*/ 175426 w 3352800"/>
                <a:gd name="connsiteY1" fmla="*/ 0 h 1052534"/>
                <a:gd name="connsiteX2" fmla="*/ 3177374 w 3352800"/>
                <a:gd name="connsiteY2" fmla="*/ 0 h 1052534"/>
                <a:gd name="connsiteX3" fmla="*/ 3352800 w 3352800"/>
                <a:gd name="connsiteY3" fmla="*/ 175426 h 1052534"/>
                <a:gd name="connsiteX4" fmla="*/ 3352800 w 3352800"/>
                <a:gd name="connsiteY4" fmla="*/ 877108 h 1052534"/>
                <a:gd name="connsiteX5" fmla="*/ 3177374 w 3352800"/>
                <a:gd name="connsiteY5" fmla="*/ 1052534 h 1052534"/>
                <a:gd name="connsiteX6" fmla="*/ 175426 w 3352800"/>
                <a:gd name="connsiteY6" fmla="*/ 1052534 h 1052534"/>
                <a:gd name="connsiteX7" fmla="*/ 0 w 3352800"/>
                <a:gd name="connsiteY7" fmla="*/ 877108 h 1052534"/>
                <a:gd name="connsiteX8" fmla="*/ 0 w 3352800"/>
                <a:gd name="connsiteY8" fmla="*/ 175426 h 10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1052534">
                  <a:moveTo>
                    <a:pt x="0" y="175426"/>
                  </a:moveTo>
                  <a:cubicBezTo>
                    <a:pt x="0" y="78541"/>
                    <a:pt x="78541" y="0"/>
                    <a:pt x="175426" y="0"/>
                  </a:cubicBezTo>
                  <a:lnTo>
                    <a:pt x="3177374" y="0"/>
                  </a:lnTo>
                  <a:cubicBezTo>
                    <a:pt x="3274259" y="0"/>
                    <a:pt x="3352800" y="78541"/>
                    <a:pt x="3352800" y="175426"/>
                  </a:cubicBezTo>
                  <a:lnTo>
                    <a:pt x="3352800" y="877108"/>
                  </a:lnTo>
                  <a:cubicBezTo>
                    <a:pt x="3352800" y="973993"/>
                    <a:pt x="3274259" y="1052534"/>
                    <a:pt x="3177374" y="1052534"/>
                  </a:cubicBezTo>
                  <a:lnTo>
                    <a:pt x="175426" y="1052534"/>
                  </a:lnTo>
                  <a:cubicBezTo>
                    <a:pt x="78541" y="1052534"/>
                    <a:pt x="0" y="973993"/>
                    <a:pt x="0" y="877108"/>
                  </a:cubicBezTo>
                  <a:lnTo>
                    <a:pt x="0" y="175426"/>
                  </a:lnTo>
                  <a:close/>
                </a:path>
              </a:pathLst>
            </a:custGeom>
            <a:solidFill>
              <a:srgbClr val="822C7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70" tIns="125675" rIns="199970" bIns="125675" numCol="1" spcCol="1270" anchor="ctr" anchorCtr="0">
              <a:noAutofit/>
            </a:bodyPr>
            <a:lstStyle/>
            <a:p>
              <a:pPr lvl="0" algn="ctr" defTabSz="1733550">
                <a:lnSpc>
                  <a:spcPct val="90000"/>
                </a:lnSpc>
                <a:spcBef>
                  <a:spcPct val="0"/>
                </a:spcBef>
                <a:spcAft>
                  <a:spcPct val="35000"/>
                </a:spcAft>
              </a:pPr>
              <a:r>
                <a:rPr lang="en-US" sz="2400" b="1" kern="1200" dirty="0">
                  <a:solidFill>
                    <a:schemeClr val="bg1"/>
                  </a:solidFill>
                  <a:latin typeface="Times New Roman" panose="02020603050405020304" pitchFamily="18" charset="0"/>
                  <a:cs typeface="Times New Roman" panose="02020603050405020304" pitchFamily="18" charset="0"/>
                </a:rPr>
                <a:t>Challenges</a:t>
              </a:r>
            </a:p>
          </p:txBody>
        </p:sp>
        <p:sp>
          <p:nvSpPr>
            <p:cNvPr id="17" name="Freeform 9">
              <a:extLst>
                <a:ext uri="{FF2B5EF4-FFF2-40B4-BE49-F238E27FC236}">
                  <a16:creationId xmlns:a16="http://schemas.microsoft.com/office/drawing/2014/main" id="{2129801D-BDF7-450A-BEF7-8A50A064D5D9}"/>
                </a:ext>
              </a:extLst>
            </p:cNvPr>
            <p:cNvSpPr/>
            <p:nvPr/>
          </p:nvSpPr>
          <p:spPr>
            <a:xfrm>
              <a:off x="493600" y="2617271"/>
              <a:ext cx="1950719" cy="964269"/>
            </a:xfrm>
            <a:custGeom>
              <a:avLst/>
              <a:gdLst>
                <a:gd name="connsiteX0" fmla="*/ 0 w 3352800"/>
                <a:gd name="connsiteY0" fmla="*/ 175426 h 1052534"/>
                <a:gd name="connsiteX1" fmla="*/ 175426 w 3352800"/>
                <a:gd name="connsiteY1" fmla="*/ 0 h 1052534"/>
                <a:gd name="connsiteX2" fmla="*/ 3177374 w 3352800"/>
                <a:gd name="connsiteY2" fmla="*/ 0 h 1052534"/>
                <a:gd name="connsiteX3" fmla="*/ 3352800 w 3352800"/>
                <a:gd name="connsiteY3" fmla="*/ 175426 h 1052534"/>
                <a:gd name="connsiteX4" fmla="*/ 3352800 w 3352800"/>
                <a:gd name="connsiteY4" fmla="*/ 877108 h 1052534"/>
                <a:gd name="connsiteX5" fmla="*/ 3177374 w 3352800"/>
                <a:gd name="connsiteY5" fmla="*/ 1052534 h 1052534"/>
                <a:gd name="connsiteX6" fmla="*/ 175426 w 3352800"/>
                <a:gd name="connsiteY6" fmla="*/ 1052534 h 1052534"/>
                <a:gd name="connsiteX7" fmla="*/ 0 w 3352800"/>
                <a:gd name="connsiteY7" fmla="*/ 877108 h 1052534"/>
                <a:gd name="connsiteX8" fmla="*/ 0 w 3352800"/>
                <a:gd name="connsiteY8" fmla="*/ 175426 h 10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1052534">
                  <a:moveTo>
                    <a:pt x="0" y="175426"/>
                  </a:moveTo>
                  <a:cubicBezTo>
                    <a:pt x="0" y="78541"/>
                    <a:pt x="78541" y="0"/>
                    <a:pt x="175426" y="0"/>
                  </a:cubicBezTo>
                  <a:lnTo>
                    <a:pt x="3177374" y="0"/>
                  </a:lnTo>
                  <a:cubicBezTo>
                    <a:pt x="3274259" y="0"/>
                    <a:pt x="3352800" y="78541"/>
                    <a:pt x="3352800" y="175426"/>
                  </a:cubicBezTo>
                  <a:lnTo>
                    <a:pt x="3352800" y="877108"/>
                  </a:lnTo>
                  <a:cubicBezTo>
                    <a:pt x="3352800" y="973993"/>
                    <a:pt x="3274259" y="1052534"/>
                    <a:pt x="3177374" y="1052534"/>
                  </a:cubicBezTo>
                  <a:lnTo>
                    <a:pt x="175426" y="1052534"/>
                  </a:lnTo>
                  <a:cubicBezTo>
                    <a:pt x="78541" y="1052534"/>
                    <a:pt x="0" y="973993"/>
                    <a:pt x="0" y="877108"/>
                  </a:cubicBezTo>
                  <a:lnTo>
                    <a:pt x="0" y="175426"/>
                  </a:lnTo>
                  <a:close/>
                </a:path>
              </a:pathLst>
            </a:custGeom>
            <a:solidFill>
              <a:srgbClr val="822C7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70" tIns="125675" rIns="199970" bIns="125675" numCol="1" spcCol="1270" anchor="ctr" anchorCtr="0">
              <a:noAutofit/>
            </a:bodyPr>
            <a:lstStyle/>
            <a:p>
              <a:pPr lvl="0" algn="ctr" defTabSz="1733550">
                <a:lnSpc>
                  <a:spcPct val="90000"/>
                </a:lnSpc>
                <a:spcBef>
                  <a:spcPct val="0"/>
                </a:spcBef>
                <a:spcAft>
                  <a:spcPct val="35000"/>
                </a:spcAft>
              </a:pPr>
              <a:r>
                <a:rPr lang="en-US" sz="2400" b="1" kern="1200" dirty="0">
                  <a:solidFill>
                    <a:schemeClr val="bg1"/>
                  </a:solidFill>
                  <a:latin typeface="Times New Roman" panose="02020603050405020304" pitchFamily="18" charset="0"/>
                  <a:cs typeface="Times New Roman" panose="02020603050405020304" pitchFamily="18" charset="0"/>
                </a:rPr>
                <a:t>Strategy</a:t>
              </a:r>
            </a:p>
          </p:txBody>
        </p:sp>
      </p:grpSp>
      <p:sp>
        <p:nvSpPr>
          <p:cNvPr id="2" name="TextBox 1">
            <a:extLst>
              <a:ext uri="{FF2B5EF4-FFF2-40B4-BE49-F238E27FC236}">
                <a16:creationId xmlns:a16="http://schemas.microsoft.com/office/drawing/2014/main" id="{B4374602-7896-E1E4-B3A7-D2DA61D30352}"/>
              </a:ext>
            </a:extLst>
          </p:cNvPr>
          <p:cNvSpPr txBox="1"/>
          <p:nvPr/>
        </p:nvSpPr>
        <p:spPr>
          <a:xfrm>
            <a:off x="4037012" y="1649922"/>
            <a:ext cx="5943600" cy="1600438"/>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taxes and depleting disposable income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Regulatory Compliance ( AML &amp; CFT).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Taxation on Saving Products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Lack of Awareness about insurance products</a:t>
            </a: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F8D244-4685-B095-49EC-39CDE795B83B}"/>
              </a:ext>
            </a:extLst>
          </p:cNvPr>
          <p:cNvSpPr txBox="1"/>
          <p:nvPr/>
        </p:nvSpPr>
        <p:spPr>
          <a:xfrm>
            <a:off x="4037012" y="4114800"/>
            <a:ext cx="6172200" cy="1631216"/>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Effectively trained Sales Force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Technology driven business operations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Target the unapproached segment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Marketing Alliances and Customer engagement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innovation </a:t>
            </a:r>
          </a:p>
        </p:txBody>
      </p:sp>
    </p:spTree>
    <p:extLst>
      <p:ext uri="{BB962C8B-B14F-4D97-AF65-F5344CB8AC3E}">
        <p14:creationId xmlns:p14="http://schemas.microsoft.com/office/powerpoint/2010/main" val="1323240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1903412" y="3124200"/>
            <a:ext cx="7924960"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Question and Answer</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solidFill>
                  <a:srgbClr val="782569"/>
                </a:solidFill>
              </a:rPr>
              <a:pPr/>
              <a:t>17</a:t>
            </a:fld>
            <a:endParaRPr lang="en-US" dirty="0">
              <a:solidFill>
                <a:srgbClr val="782569"/>
              </a:solidFill>
            </a:endParaRPr>
          </a:p>
        </p:txBody>
      </p:sp>
    </p:spTree>
    <p:extLst>
      <p:ext uri="{BB962C8B-B14F-4D97-AF65-F5344CB8AC3E}">
        <p14:creationId xmlns:p14="http://schemas.microsoft.com/office/powerpoint/2010/main" val="1166865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01A96F-1DBD-4307-B5A3-8795ADF9ABDE}"/>
              </a:ext>
            </a:extLst>
          </p:cNvPr>
          <p:cNvSpPr>
            <a:spLocks noGrp="1"/>
          </p:cNvSpPr>
          <p:nvPr>
            <p:ph type="sldNum" sz="quarter" idx="12"/>
          </p:nvPr>
        </p:nvSpPr>
        <p:spPr/>
        <p:txBody>
          <a:bodyPr/>
          <a:lstStyle/>
          <a:p>
            <a:fld id="{3ABBB82C-CD3B-4439-918D-BC36575B86C3}" type="slidenum">
              <a:rPr lang="en-US" smtClean="0"/>
              <a:pPr/>
              <a:t>18</a:t>
            </a:fld>
            <a:endParaRPr lang="en-US" dirty="0"/>
          </a:p>
        </p:txBody>
      </p:sp>
      <p:sp>
        <p:nvSpPr>
          <p:cNvPr id="3" name="Content Placeholder 7">
            <a:extLst>
              <a:ext uri="{FF2B5EF4-FFF2-40B4-BE49-F238E27FC236}">
                <a16:creationId xmlns:a16="http://schemas.microsoft.com/office/drawing/2014/main" id="{C48AA0F4-0580-4B7F-A518-4B2EA6CD862B}"/>
              </a:ext>
            </a:extLst>
          </p:cNvPr>
          <p:cNvSpPr txBox="1">
            <a:spLocks/>
          </p:cNvSpPr>
          <p:nvPr/>
        </p:nvSpPr>
        <p:spPr>
          <a:xfrm>
            <a:off x="3751262" y="2590800"/>
            <a:ext cx="4686300" cy="609600"/>
          </a:xfrm>
          <a:prstGeom prst="rect">
            <a:avLst/>
          </a:prstGeom>
        </p:spPr>
        <p:txBody>
          <a:bodyPr vert="horz" lIns="91440" tIns="45720" rIns="91440" bIns="45720" rtlCol="0" anchor="ctr" anchorCtr="0">
            <a:noAutofit/>
          </a:bodyPr>
          <a:lstStyle/>
          <a:p>
            <a:pPr algn="ctr">
              <a:spcBef>
                <a:spcPct val="20000"/>
              </a:spcBef>
            </a:pPr>
            <a:r>
              <a:rPr lang="en-ZA" sz="5400" dirty="0">
                <a:ln w="0"/>
                <a:solidFill>
                  <a:srgbClr val="822C7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12504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437AD8-9FED-4E2C-A0C0-361E1D65C037}"/>
              </a:ext>
            </a:extLst>
          </p:cNvPr>
          <p:cNvSpPr>
            <a:spLocks noGrp="1"/>
          </p:cNvSpPr>
          <p:nvPr>
            <p:ph type="sldNum" sz="quarter" idx="12"/>
          </p:nvPr>
        </p:nvSpPr>
        <p:spPr>
          <a:xfrm>
            <a:off x="8735324" y="6248400"/>
            <a:ext cx="284405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BB82C-CD3B-4439-918D-BC36575B86C3}" type="slidenum">
              <a:rPr kumimoji="0" lang="en-US" sz="1300" b="1" i="0" u="none" strike="noStrike" kern="1200" cap="none" spc="0" normalizeH="0" baseline="0" noProof="0" smtClean="0">
                <a:ln>
                  <a:noFill/>
                </a:ln>
                <a:solidFill>
                  <a:prstClr val="black">
                    <a:tint val="75000"/>
                  </a:prstClr>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1" i="0" u="none" strike="noStrike" kern="1200" cap="none" spc="0" normalizeH="0" baseline="0" noProof="0" dirty="0">
              <a:ln>
                <a:noFill/>
              </a:ln>
              <a:solidFill>
                <a:prstClr val="black">
                  <a:tint val="75000"/>
                </a:prstClr>
              </a:solidFill>
              <a:effectLst/>
              <a:uLnTx/>
              <a:uFillTx/>
              <a:latin typeface="Georgia" panose="02040502050405020303" pitchFamily="18" charset="0"/>
              <a:ea typeface="+mn-ea"/>
              <a:cs typeface="+mn-cs"/>
            </a:endParaRPr>
          </a:p>
        </p:txBody>
      </p:sp>
      <p:sp>
        <p:nvSpPr>
          <p:cNvPr id="6" name="Title 2">
            <a:extLst>
              <a:ext uri="{FF2B5EF4-FFF2-40B4-BE49-F238E27FC236}">
                <a16:creationId xmlns:a16="http://schemas.microsoft.com/office/drawing/2014/main" id="{E7495816-C256-42D0-A783-573266842B01}"/>
              </a:ext>
            </a:extLst>
          </p:cNvPr>
          <p:cNvSpPr txBox="1">
            <a:spLocks/>
          </p:cNvSpPr>
          <p:nvPr/>
        </p:nvSpPr>
        <p:spPr>
          <a:xfrm>
            <a:off x="2284412" y="161073"/>
            <a:ext cx="6125029" cy="5556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rgbClr val="782569"/>
                </a:solidFill>
                <a:latin typeface="Times New Roman" panose="02020603050405020304" pitchFamily="18" charset="0"/>
                <a:cs typeface="Times New Roman" panose="02020603050405020304" pitchFamily="18" charset="0"/>
              </a:rPr>
              <a:t>Table of Contents</a:t>
            </a:r>
            <a:endParaRPr lang="en-US" sz="3200" b="1" u="sng" dirty="0">
              <a:solidFill>
                <a:srgbClr val="782569"/>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AA2F149-DB47-0C38-62C8-02835B30F0D5}"/>
              </a:ext>
            </a:extLst>
          </p:cNvPr>
          <p:cNvSpPr/>
          <p:nvPr/>
        </p:nvSpPr>
        <p:spPr>
          <a:xfrm>
            <a:off x="1065212" y="985421"/>
            <a:ext cx="8458200" cy="5262979"/>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Company Brief</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Strategic and Operational Developments</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Governance</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Management of the Company</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Shareholding Structure</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Product Briefcase</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Product Innovation and Digitalization</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Financial Highlights</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Premium Analysis</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Business Alliance</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Future Outlook</a:t>
            </a:r>
          </a:p>
          <a:p>
            <a:pPr marL="285750" indent="-285750">
              <a:buFont typeface="Wingdings" panose="05000000000000000000" pitchFamily="2" charset="2"/>
              <a:buChar char="Ø"/>
            </a:pPr>
            <a:r>
              <a:rPr lang="en-US" sz="2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Q &amp; A</a:t>
            </a:r>
          </a:p>
        </p:txBody>
      </p:sp>
    </p:spTree>
    <p:extLst>
      <p:ext uri="{BB962C8B-B14F-4D97-AF65-F5344CB8AC3E}">
        <p14:creationId xmlns:p14="http://schemas.microsoft.com/office/powerpoint/2010/main" val="247224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9B6D8-FCA5-D799-52A0-C6A51D6CF23F}"/>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0DFD724-2C28-4BA6-AD5D-E45F93EDF502}"/>
              </a:ext>
            </a:extLst>
          </p:cNvPr>
          <p:cNvSpPr txBox="1">
            <a:spLocks/>
          </p:cNvSpPr>
          <p:nvPr/>
        </p:nvSpPr>
        <p:spPr>
          <a:xfrm>
            <a:off x="578063" y="2097851"/>
            <a:ext cx="8957672" cy="26622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798"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F54C800-CEC4-1B6F-8A7E-59ED13DA93A2}"/>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8" name="Content Placeholder 7">
            <a:extLst>
              <a:ext uri="{FF2B5EF4-FFF2-40B4-BE49-F238E27FC236}">
                <a16:creationId xmlns:a16="http://schemas.microsoft.com/office/drawing/2014/main" id="{E04A97B4-DFA8-49A4-A19E-4C48A392B859}"/>
              </a:ext>
            </a:extLst>
          </p:cNvPr>
          <p:cNvSpPr txBox="1">
            <a:spLocks/>
          </p:cNvSpPr>
          <p:nvPr/>
        </p:nvSpPr>
        <p:spPr>
          <a:xfrm>
            <a:off x="2565472" y="424859"/>
            <a:ext cx="7057880" cy="609441"/>
          </a:xfrm>
          <a:prstGeom prst="rect">
            <a:avLst/>
          </a:prstGeom>
        </p:spPr>
        <p:txBody>
          <a:bodyPr vert="horz" lIns="91416" tIns="45708" rIns="91416" bIns="45708" rtlCol="0" anchor="ctr" anchorCtr="0">
            <a:noAutofit/>
          </a:bodyPr>
          <a:lstStyle/>
          <a:p>
            <a:r>
              <a:rPr lang="en-US" sz="2799" b="1" u="sng" dirty="0">
                <a:solidFill>
                  <a:srgbClr val="782569"/>
                </a:solidFill>
                <a:latin typeface="Times New Roman" panose="02020603050405020304" pitchFamily="18" charset="0"/>
                <a:cs typeface="Times New Roman" panose="02020603050405020304" pitchFamily="18" charset="0"/>
              </a:rPr>
              <a:t>About Us – Askari Life Assurance Co. Ltd</a:t>
            </a:r>
          </a:p>
        </p:txBody>
      </p:sp>
      <p:sp>
        <p:nvSpPr>
          <p:cNvPr id="10" name="Rectangle 9">
            <a:extLst>
              <a:ext uri="{FF2B5EF4-FFF2-40B4-BE49-F238E27FC236}">
                <a16:creationId xmlns:a16="http://schemas.microsoft.com/office/drawing/2014/main" id="{789BF993-EE52-DED8-6778-862359EC5459}"/>
              </a:ext>
            </a:extLst>
          </p:cNvPr>
          <p:cNvSpPr/>
          <p:nvPr/>
        </p:nvSpPr>
        <p:spPr>
          <a:xfrm>
            <a:off x="533260" y="1180825"/>
            <a:ext cx="10666551" cy="338554"/>
          </a:xfrm>
          <a:prstGeom prst="rect">
            <a:avLst/>
          </a:prstGeom>
        </p:spPr>
        <p:txBody>
          <a:bodyPr wrap="square">
            <a:spAutoFit/>
          </a:bodyPr>
          <a:lstStyle/>
          <a:p>
            <a:pPr algn="just"/>
            <a:r>
              <a:rPr lang="en-US" sz="1600" b="1" dirty="0">
                <a:latin typeface="Times New Roman" panose="02020603050405020304" pitchFamily="18" charset="0"/>
                <a:ea typeface="Calibri" panose="020F0502020204030204" pitchFamily="34" charset="0"/>
                <a:cs typeface="Times New Roman" panose="02020603050405020304" pitchFamily="18" charset="0"/>
              </a:rPr>
              <a:t>Askari Life Assurance Company Limited</a:t>
            </a:r>
            <a:r>
              <a:rPr lang="en-US" sz="1600" dirty="0">
                <a:latin typeface="Times New Roman" panose="02020603050405020304" pitchFamily="18" charset="0"/>
                <a:ea typeface="Calibri" panose="020F0502020204030204" pitchFamily="34" charset="0"/>
                <a:cs typeface="Times New Roman" panose="02020603050405020304" pitchFamily="18" charset="0"/>
              </a:rPr>
              <a:t> is part of one of the leading conglomerates in Pakistan, Army Welfare Trust (AWT)</a:t>
            </a:r>
            <a:endParaRPr lang="en-US" sz="16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397FC6B-E57D-582D-8328-C8FA76B4D0FD}"/>
              </a:ext>
            </a:extLst>
          </p:cNvPr>
          <p:cNvSpPr/>
          <p:nvPr/>
        </p:nvSpPr>
        <p:spPr>
          <a:xfrm>
            <a:off x="760412" y="1703542"/>
            <a:ext cx="10004036" cy="3785652"/>
          </a:xfrm>
          <a:prstGeom prst="rect">
            <a:avLst/>
          </a:prstGeom>
        </p:spPr>
        <p:txBody>
          <a:bodyPr wrap="square">
            <a:spAutoFit/>
          </a:bodyPr>
          <a:lstStyle/>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Is a public limited company licensed in </a:t>
            </a:r>
            <a:r>
              <a:rPr lang="en-US" sz="2000" b="1" dirty="0">
                <a:latin typeface="Times New Roman" panose="02020603050405020304" pitchFamily="18" charset="0"/>
                <a:ea typeface="Calibri" panose="020F0502020204030204" pitchFamily="34" charset="0"/>
                <a:cs typeface="Times New Roman" panose="02020603050405020304" pitchFamily="18" charset="0"/>
              </a:rPr>
              <a:t>1992</a:t>
            </a:r>
            <a:r>
              <a:rPr lang="en-US" sz="2000" dirty="0">
                <a:latin typeface="Times New Roman" panose="02020603050405020304" pitchFamily="18" charset="0"/>
                <a:ea typeface="Calibri" panose="020F0502020204030204" pitchFamily="34" charset="0"/>
                <a:cs typeface="Times New Roman" panose="02020603050405020304" pitchFamily="18" charset="0"/>
              </a:rPr>
              <a:t> and listed on </a:t>
            </a:r>
            <a:r>
              <a:rPr lang="en-US" sz="2000" b="1" dirty="0">
                <a:latin typeface="Times New Roman" panose="02020603050405020304" pitchFamily="18" charset="0"/>
                <a:ea typeface="Calibri" panose="020F0502020204030204" pitchFamily="34" charset="0"/>
                <a:cs typeface="Times New Roman" panose="02020603050405020304" pitchFamily="18" charset="0"/>
              </a:rPr>
              <a:t>Pakistan Stock Exchange (PSX)</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Majority shareholding acquired by </a:t>
            </a:r>
            <a:r>
              <a:rPr lang="en-US" sz="2000" b="1" dirty="0">
                <a:latin typeface="Times New Roman" panose="02020603050405020304" pitchFamily="18" charset="0"/>
                <a:ea typeface="Calibri" panose="020F0502020204030204" pitchFamily="34" charset="0"/>
                <a:cs typeface="Times New Roman" panose="02020603050405020304" pitchFamily="18" charset="0"/>
              </a:rPr>
              <a:t>AWT in 2017</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Dynamic leadership with in depth knowledge of insurance and financial service industry</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Company has a fund size of approx. </a:t>
            </a:r>
            <a:r>
              <a:rPr lang="en-US" sz="2000" b="1" dirty="0">
                <a:latin typeface="Times New Roman" panose="02020603050405020304" pitchFamily="18" charset="0"/>
                <a:ea typeface="Calibri" panose="020F0502020204030204" pitchFamily="34" charset="0"/>
                <a:cs typeface="Times New Roman" panose="02020603050405020304" pitchFamily="18" charset="0"/>
              </a:rPr>
              <a:t>Rs. 3 Billion </a:t>
            </a:r>
            <a:r>
              <a:rPr lang="en-US" sz="2000" dirty="0">
                <a:latin typeface="Times New Roman" panose="02020603050405020304" pitchFamily="18" charset="0"/>
                <a:ea typeface="Calibri" panose="020F0502020204030204" pitchFamily="34" charset="0"/>
                <a:cs typeface="Times New Roman" panose="02020603050405020304" pitchFamily="18" charset="0"/>
              </a:rPr>
              <a:t>and backing of top reinsurers of the world like Munich Re and Hannover Re</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Awarded </a:t>
            </a:r>
            <a:r>
              <a:rPr lang="en-US" sz="2000" b="1"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 IFS Rating (long term with stable outlook) by PACRA </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Authorized capital of Askari Life is </a:t>
            </a:r>
            <a:r>
              <a:rPr lang="en-US" sz="2000" b="1" dirty="0">
                <a:latin typeface="Times New Roman" panose="02020603050405020304" pitchFamily="18" charset="0"/>
                <a:ea typeface="Calibri" panose="020F0502020204030204" pitchFamily="34" charset="0"/>
                <a:cs typeface="Times New Roman" panose="02020603050405020304" pitchFamily="18" charset="0"/>
              </a:rPr>
              <a:t>Rs. 3 billion</a:t>
            </a:r>
          </a:p>
          <a:p>
            <a:pPr marL="285664" indent="-285664" algn="just">
              <a:spcBef>
                <a:spcPts val="1200"/>
              </a:spcBef>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Regulated by </a:t>
            </a:r>
            <a:r>
              <a:rPr lang="en-US" sz="2000" b="1" dirty="0">
                <a:latin typeface="Times New Roman" panose="02020603050405020304" pitchFamily="18" charset="0"/>
                <a:ea typeface="Calibri" panose="020F0502020204030204" pitchFamily="34" charset="0"/>
                <a:cs typeface="Times New Roman" panose="02020603050405020304" pitchFamily="18" charset="0"/>
              </a:rPr>
              <a:t>SECP </a:t>
            </a:r>
            <a:r>
              <a:rPr lang="en-US" sz="2000" dirty="0">
                <a:latin typeface="Times New Roman" panose="02020603050405020304" pitchFamily="18" charset="0"/>
                <a:ea typeface="Calibri" panose="020F0502020204030204" pitchFamily="34" charset="0"/>
                <a:cs typeface="Times New Roman" panose="02020603050405020304" pitchFamily="18" charset="0"/>
              </a:rPr>
              <a:t>and fully compliant with </a:t>
            </a:r>
            <a:r>
              <a:rPr lang="en-US" sz="2000" b="1" dirty="0">
                <a:latin typeface="Times New Roman" panose="02020603050405020304" pitchFamily="18" charset="0"/>
                <a:ea typeface="Calibri" panose="020F0502020204030204" pitchFamily="34" charset="0"/>
                <a:cs typeface="Times New Roman" panose="02020603050405020304" pitchFamily="18" charset="0"/>
              </a:rPr>
              <a:t>COCG regulation </a:t>
            </a:r>
            <a:r>
              <a:rPr lang="en-US" sz="2000" dirty="0">
                <a:latin typeface="Times New Roman" panose="02020603050405020304" pitchFamily="18" charset="0"/>
                <a:ea typeface="Calibri" panose="020F0502020204030204" pitchFamily="34" charset="0"/>
                <a:cs typeface="Times New Roman" panose="02020603050405020304" pitchFamily="18" charset="0"/>
              </a:rPr>
              <a:t>for Public Limited Company</a:t>
            </a:r>
          </a:p>
        </p:txBody>
      </p:sp>
    </p:spTree>
    <p:extLst>
      <p:ext uri="{BB962C8B-B14F-4D97-AF65-F5344CB8AC3E}">
        <p14:creationId xmlns:p14="http://schemas.microsoft.com/office/powerpoint/2010/main" val="53961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E54AD7-F9E5-454A-876D-3F3950F34BC0}"/>
              </a:ext>
            </a:extLst>
          </p:cNvPr>
          <p:cNvSpPr txBox="1">
            <a:spLocks/>
          </p:cNvSpPr>
          <p:nvPr/>
        </p:nvSpPr>
        <p:spPr>
          <a:xfrm>
            <a:off x="1184760" y="137382"/>
            <a:ext cx="9819305" cy="1142702"/>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99" b="1" u="sng" dirty="0">
                <a:solidFill>
                  <a:srgbClr val="782569"/>
                </a:solidFill>
                <a:latin typeface="Times New Roman" panose="02020603050405020304" pitchFamily="18" charset="0"/>
                <a:cs typeface="Times New Roman" panose="02020603050405020304" pitchFamily="18" charset="0"/>
              </a:rPr>
              <a:t>Our Strategic Roadmap</a:t>
            </a:r>
          </a:p>
        </p:txBody>
      </p:sp>
      <p:sp>
        <p:nvSpPr>
          <p:cNvPr id="2" name="Slide Number Placeholder 1">
            <a:extLst>
              <a:ext uri="{FF2B5EF4-FFF2-40B4-BE49-F238E27FC236}">
                <a16:creationId xmlns:a16="http://schemas.microsoft.com/office/drawing/2014/main" id="{DE31019E-356D-4D65-96AD-C797402CD175}"/>
              </a:ext>
            </a:extLst>
          </p:cNvPr>
          <p:cNvSpPr>
            <a:spLocks noGrp="1"/>
          </p:cNvSpPr>
          <p:nvPr>
            <p:ph type="sldNum" sz="quarter" idx="12"/>
          </p:nvPr>
        </p:nvSpPr>
        <p:spPr/>
        <p:txBody>
          <a:bodyPr/>
          <a:lstStyle/>
          <a:p>
            <a:fld id="{3ABBB82C-CD3B-4439-918D-BC36575B86C3}" type="slidenum">
              <a:rPr lang="en-US" smtClean="0"/>
              <a:pPr/>
              <a:t>4</a:t>
            </a:fld>
            <a:endParaRPr lang="en-US" dirty="0"/>
          </a:p>
        </p:txBody>
      </p:sp>
      <p:graphicFrame>
        <p:nvGraphicFramePr>
          <p:cNvPr id="9" name="Table 12">
            <a:extLst>
              <a:ext uri="{FF2B5EF4-FFF2-40B4-BE49-F238E27FC236}">
                <a16:creationId xmlns:a16="http://schemas.microsoft.com/office/drawing/2014/main" id="{A2FD7920-8765-404A-B934-19A1EFFF2C8C}"/>
              </a:ext>
            </a:extLst>
          </p:cNvPr>
          <p:cNvGraphicFramePr>
            <a:graphicFrameLocks noGrp="1"/>
          </p:cNvGraphicFramePr>
          <p:nvPr>
            <p:extLst>
              <p:ext uri="{D42A27DB-BD31-4B8C-83A1-F6EECF244321}">
                <p14:modId xmlns:p14="http://schemas.microsoft.com/office/powerpoint/2010/main" val="1976147174"/>
              </p:ext>
            </p:extLst>
          </p:nvPr>
        </p:nvGraphicFramePr>
        <p:xfrm>
          <a:off x="867452" y="1078526"/>
          <a:ext cx="10484870" cy="5397680"/>
        </p:xfrm>
        <a:graphic>
          <a:graphicData uri="http://schemas.openxmlformats.org/drawingml/2006/table">
            <a:tbl>
              <a:tblPr firstRow="1" bandRow="1">
                <a:tableStyleId>{5C22544A-7EE6-4342-B048-85BDC9FD1C3A}</a:tableStyleId>
              </a:tblPr>
              <a:tblGrid>
                <a:gridCol w="10484870">
                  <a:extLst>
                    <a:ext uri="{9D8B030D-6E8A-4147-A177-3AD203B41FA5}">
                      <a16:colId xmlns:a16="http://schemas.microsoft.com/office/drawing/2014/main" val="3397392997"/>
                    </a:ext>
                  </a:extLst>
                </a:gridCol>
              </a:tblGrid>
              <a:tr h="541713">
                <a:tc>
                  <a:txBody>
                    <a:bodyPr/>
                    <a:lstStyle/>
                    <a:p>
                      <a:pPr algn="ctr"/>
                      <a:endParaRPr lang="en-GB" sz="1600" dirty="0">
                        <a:latin typeface="Times New Roman" panose="02020603050405020304" pitchFamily="18" charset="0"/>
                        <a:cs typeface="Times New Roman" panose="02020603050405020304" pitchFamily="18" charset="0"/>
                      </a:endParaRPr>
                    </a:p>
                  </a:txBody>
                  <a:tcPr marL="91416" marR="91416" marT="45708" marB="45708" anchor="ctr">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solidFill>
                      <a:srgbClr val="7E246E"/>
                    </a:solidFill>
                  </a:tcPr>
                </a:tc>
                <a:extLst>
                  <a:ext uri="{0D108BD9-81ED-4DB2-BD59-A6C34878D82A}">
                    <a16:rowId xmlns:a16="http://schemas.microsoft.com/office/drawing/2014/main" val="2041370273"/>
                  </a:ext>
                </a:extLst>
              </a:tr>
              <a:tr h="4855967">
                <a:tc>
                  <a:txBody>
                    <a:bodyPr/>
                    <a:lstStyle/>
                    <a:p>
                      <a:pPr marL="285750" indent="-285750" latinLnBrk="1">
                        <a:buFont typeface="Wingdings" panose="05000000000000000000" pitchFamily="2" charset="2"/>
                        <a:buChar char="Ø"/>
                      </a:pPr>
                      <a:endParaRPr lang="en-US" sz="2400" b="1" kern="1200" dirty="0">
                        <a:solidFill>
                          <a:schemeClr val="dk1"/>
                        </a:solidFill>
                        <a:latin typeface="Times New Roman" panose="02020603050405020304" pitchFamily="18" charset="0"/>
                        <a:ea typeface="+mn-ea"/>
                        <a:cs typeface="Times New Roman" panose="02020603050405020304" pitchFamily="18" charset="0"/>
                      </a:endParaRPr>
                    </a:p>
                    <a:p>
                      <a:pPr marL="285750" indent="-285750" algn="l" latinLnBrk="1">
                        <a:buFont typeface="Wingdings" panose="05000000000000000000" pitchFamily="2" charset="2"/>
                        <a:buChar char="Ø"/>
                      </a:pPr>
                      <a:r>
                        <a:rPr lang="en-US" sz="3200" b="0" kern="1200" dirty="0">
                          <a:solidFill>
                            <a:schemeClr val="dk1"/>
                          </a:solidFill>
                          <a:latin typeface="Times New Roman" panose="02020603050405020304" pitchFamily="18" charset="0"/>
                          <a:ea typeface="+mn-ea"/>
                          <a:cs typeface="Times New Roman" panose="02020603050405020304" pitchFamily="18" charset="0"/>
                        </a:rPr>
                        <a:t>Market-Leading Products</a:t>
                      </a:r>
                    </a:p>
                    <a:p>
                      <a:pPr marL="0" indent="0" algn="l" latinLnBrk="1">
                        <a:buFont typeface="Wingdings" panose="05000000000000000000" pitchFamily="2" charset="2"/>
                        <a:buNone/>
                      </a:pPr>
                      <a:endParaRPr lang="en-US" sz="3200" b="0" kern="1200" dirty="0">
                        <a:solidFill>
                          <a:schemeClr val="dk1"/>
                        </a:solidFill>
                        <a:latin typeface="Times New Roman" panose="02020603050405020304" pitchFamily="18" charset="0"/>
                        <a:ea typeface="+mn-ea"/>
                        <a:cs typeface="Times New Roman" panose="02020603050405020304" pitchFamily="18" charset="0"/>
                      </a:endParaRPr>
                    </a:p>
                    <a:p>
                      <a:pPr marL="285750" indent="-285750" algn="l" latinLnBrk="1">
                        <a:buFont typeface="Wingdings" panose="05000000000000000000" pitchFamily="2" charset="2"/>
                        <a:buChar char="Ø"/>
                      </a:pPr>
                      <a:r>
                        <a:rPr lang="en-US" sz="3200" b="0" kern="1200" dirty="0">
                          <a:solidFill>
                            <a:schemeClr val="dk1"/>
                          </a:solidFill>
                          <a:latin typeface="Times New Roman" panose="02020603050405020304" pitchFamily="18" charset="0"/>
                          <a:ea typeface="+mn-ea"/>
                          <a:cs typeface="Times New Roman" panose="02020603050405020304" pitchFamily="18" charset="0"/>
                        </a:rPr>
                        <a:t>Extensive Distribution Network</a:t>
                      </a:r>
                    </a:p>
                    <a:p>
                      <a:pPr marL="285750" indent="-285750" algn="l" latinLnBrk="1">
                        <a:buFont typeface="Wingdings" panose="05000000000000000000" pitchFamily="2" charset="2"/>
                        <a:buChar char="Ø"/>
                      </a:pPr>
                      <a:endParaRPr lang="en-US" sz="3200" b="0" kern="1200" dirty="0">
                        <a:solidFill>
                          <a:schemeClr val="dk1"/>
                        </a:solidFill>
                        <a:latin typeface="Times New Roman" panose="02020603050405020304" pitchFamily="18" charset="0"/>
                        <a:ea typeface="+mn-ea"/>
                        <a:cs typeface="Times New Roman" panose="02020603050405020304" pitchFamily="18" charset="0"/>
                      </a:endParaRPr>
                    </a:p>
                    <a:p>
                      <a:pPr marL="285750" indent="-285750" algn="l" latinLnBrk="1">
                        <a:buFont typeface="Wingdings" panose="05000000000000000000" pitchFamily="2" charset="2"/>
                        <a:buChar char="Ø"/>
                      </a:pPr>
                      <a:r>
                        <a:rPr lang="en-US" sz="3200" b="0" kern="1200" dirty="0">
                          <a:solidFill>
                            <a:schemeClr val="dk1"/>
                          </a:solidFill>
                          <a:latin typeface="Times New Roman" panose="02020603050405020304" pitchFamily="18" charset="0"/>
                          <a:ea typeface="+mn-ea"/>
                          <a:cs typeface="Times New Roman" panose="02020603050405020304" pitchFamily="18" charset="0"/>
                        </a:rPr>
                        <a:t>Valued Corporate Partnerships</a:t>
                      </a:r>
                    </a:p>
                    <a:p>
                      <a:pPr marL="285750" indent="-285750" algn="l" latinLnBrk="1">
                        <a:buFont typeface="Wingdings" panose="05000000000000000000" pitchFamily="2" charset="2"/>
                        <a:buChar char="Ø"/>
                      </a:pPr>
                      <a:endParaRPr lang="en-US" sz="3200" b="0" kern="1200" dirty="0">
                        <a:solidFill>
                          <a:schemeClr val="dk1"/>
                        </a:solidFill>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1" hangingPunct="1">
                        <a:lnSpc>
                          <a:spcPct val="100000"/>
                        </a:lnSpc>
                        <a:spcBef>
                          <a:spcPts val="0"/>
                        </a:spcBef>
                        <a:spcAft>
                          <a:spcPts val="0"/>
                        </a:spcAft>
                        <a:buClrTx/>
                        <a:buSzTx/>
                        <a:buFont typeface="Wingdings" panose="05000000000000000000" pitchFamily="2" charset="2"/>
                        <a:buChar char="Ø"/>
                        <a:tabLst/>
                        <a:defRPr/>
                      </a:pPr>
                      <a:r>
                        <a:rPr lang="en-US" sz="3200" b="0" kern="1200" dirty="0">
                          <a:solidFill>
                            <a:schemeClr val="dk1"/>
                          </a:solidFill>
                          <a:latin typeface="Times New Roman" panose="02020603050405020304" pitchFamily="18" charset="0"/>
                          <a:ea typeface="+mn-ea"/>
                          <a:cs typeface="Times New Roman" panose="02020603050405020304" pitchFamily="18" charset="0"/>
                        </a:rPr>
                        <a:t>Digital Transformation  </a:t>
                      </a:r>
                    </a:p>
                    <a:p>
                      <a:pPr marL="0" indent="0" latinLnBrk="1">
                        <a:buFont typeface="Wingdings" panose="05000000000000000000" pitchFamily="2" charset="2"/>
                        <a:buNone/>
                      </a:pPr>
                      <a:endParaRPr lang="en-US" sz="3200" b="1" kern="1200" dirty="0">
                        <a:solidFill>
                          <a:schemeClr val="dk1"/>
                        </a:solidFill>
                        <a:latin typeface="Times New Roman" panose="02020603050405020304" pitchFamily="18" charset="0"/>
                        <a:ea typeface="+mn-ea"/>
                        <a:cs typeface="Times New Roman" panose="02020603050405020304" pitchFamily="18" charset="0"/>
                      </a:endParaRPr>
                    </a:p>
                  </a:txBody>
                  <a:tcPr marL="91416" marR="91416" marT="45708" marB="45708">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noFill/>
                  </a:tcPr>
                </a:tc>
                <a:extLst>
                  <a:ext uri="{0D108BD9-81ED-4DB2-BD59-A6C34878D82A}">
                    <a16:rowId xmlns:a16="http://schemas.microsoft.com/office/drawing/2014/main" val="264378044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582898" y="337844"/>
            <a:ext cx="9296560"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Company Governance</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5</a:t>
            </a:fld>
            <a:endParaRPr lang="en-US" dirty="0"/>
          </a:p>
        </p:txBody>
      </p:sp>
      <p:pic>
        <p:nvPicPr>
          <p:cNvPr id="8" name="Picture 7">
            <a:extLst>
              <a:ext uri="{FF2B5EF4-FFF2-40B4-BE49-F238E27FC236}">
                <a16:creationId xmlns:a16="http://schemas.microsoft.com/office/drawing/2014/main" id="{09ECCA68-344F-4CA2-9C0C-6A9A7CE6E5E1}"/>
              </a:ext>
            </a:extLst>
          </p:cNvPr>
          <p:cNvPicPr>
            <a:picLocks noChangeAspect="1"/>
          </p:cNvPicPr>
          <p:nvPr/>
        </p:nvPicPr>
        <p:blipFill>
          <a:blip r:embed="rId2"/>
          <a:stretch>
            <a:fillRect/>
          </a:stretch>
        </p:blipFill>
        <p:spPr>
          <a:xfrm>
            <a:off x="1370012" y="1143000"/>
            <a:ext cx="9067800" cy="4572000"/>
          </a:xfrm>
          <a:prstGeom prst="rect">
            <a:avLst/>
          </a:prstGeom>
        </p:spPr>
      </p:pic>
    </p:spTree>
    <p:extLst>
      <p:ext uri="{BB962C8B-B14F-4D97-AF65-F5344CB8AC3E}">
        <p14:creationId xmlns:p14="http://schemas.microsoft.com/office/powerpoint/2010/main" val="168677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67715-ACC5-475C-9A91-0922E17745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53074" y="1241508"/>
            <a:ext cx="1543600" cy="154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a:extLst>
              <a:ext uri="{FF2B5EF4-FFF2-40B4-BE49-F238E27FC236}">
                <a16:creationId xmlns:a16="http://schemas.microsoft.com/office/drawing/2014/main" id="{F9BE8004-74F5-415E-B11B-929D7E0046D7}"/>
              </a:ext>
            </a:extLst>
          </p:cNvPr>
          <p:cNvSpPr/>
          <p:nvPr/>
        </p:nvSpPr>
        <p:spPr>
          <a:xfrm>
            <a:off x="2931308" y="1740576"/>
            <a:ext cx="1890863" cy="498468"/>
          </a:xfrm>
          <a:prstGeom prst="rect">
            <a:avLst/>
          </a:prstGeom>
        </p:spPr>
        <p:txBody>
          <a:bodyPr wrap="square">
            <a:spAutoFit/>
          </a:bodyPr>
          <a:lstStyle/>
          <a:p>
            <a:pPr marL="114266" algn="ctr" fontAlgn="base">
              <a:spcBef>
                <a:spcPct val="20000"/>
              </a:spcBef>
              <a:spcAft>
                <a:spcPct val="0"/>
              </a:spcAft>
              <a:buClr>
                <a:srgbClr val="3366FF"/>
              </a:buClr>
            </a:pPr>
            <a:r>
              <a:rPr lang="en-US" sz="1200" b="1" dirty="0">
                <a:solidFill>
                  <a:srgbClr val="782569"/>
                </a:solidFill>
                <a:latin typeface="Arial" panose="020B0604020202020204" pitchFamily="34" charset="0"/>
                <a:cs typeface="Arial" panose="020B0604020202020204" pitchFamily="34" charset="0"/>
              </a:rPr>
              <a:t>Jehanzeb Zafar</a:t>
            </a:r>
          </a:p>
          <a:p>
            <a:pPr marL="114266" algn="ctr" fontAlgn="base">
              <a:spcBef>
                <a:spcPct val="20000"/>
              </a:spcBef>
              <a:spcAft>
                <a:spcPct val="0"/>
              </a:spcAft>
              <a:buClr>
                <a:srgbClr val="3366FF"/>
              </a:buClr>
            </a:pPr>
            <a:r>
              <a:rPr lang="en-US" sz="1200" dirty="0">
                <a:latin typeface="Arial" panose="020B0604020202020204" pitchFamily="34" charset="0"/>
                <a:cs typeface="Arial" panose="020B0604020202020204" pitchFamily="34" charset="0"/>
              </a:rPr>
              <a:t>Chief Executive Officer</a:t>
            </a:r>
          </a:p>
        </p:txBody>
      </p:sp>
      <p:pic>
        <p:nvPicPr>
          <p:cNvPr id="2" name="Picture 1">
            <a:extLst>
              <a:ext uri="{FF2B5EF4-FFF2-40B4-BE49-F238E27FC236}">
                <a16:creationId xmlns:a16="http://schemas.microsoft.com/office/drawing/2014/main" id="{8392F6DC-6B99-F414-8738-33FFC8ED8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53074" y="3011044"/>
            <a:ext cx="1543600" cy="154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A7775420-1C84-1486-BDAE-F32A56EC21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71204" y="2972284"/>
            <a:ext cx="1582359" cy="1582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BA833078-4FB6-A65A-2814-6243C9B042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60247" y="2972283"/>
            <a:ext cx="1582360" cy="1582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769138DC-A033-E511-C504-BC0533E98C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3215" y="2972283"/>
            <a:ext cx="1582360" cy="1582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a:extLst>
              <a:ext uri="{FF2B5EF4-FFF2-40B4-BE49-F238E27FC236}">
                <a16:creationId xmlns:a16="http://schemas.microsoft.com/office/drawing/2014/main" id="{32F885CE-0662-2110-9E57-D979D6ADC52C}"/>
              </a:ext>
            </a:extLst>
          </p:cNvPr>
          <p:cNvSpPr/>
          <p:nvPr/>
        </p:nvSpPr>
        <p:spPr>
          <a:xfrm>
            <a:off x="858343" y="4634968"/>
            <a:ext cx="2244933" cy="461545"/>
          </a:xfrm>
          <a:prstGeom prst="rect">
            <a:avLst/>
          </a:prstGeom>
        </p:spPr>
        <p:txBody>
          <a:bodyPr wrap="square">
            <a:spAutoFit/>
          </a:bodyPr>
          <a:lstStyle/>
          <a:p>
            <a:pPr algn="ctr"/>
            <a:r>
              <a:rPr lang="en-US" sz="1200" b="1" dirty="0">
                <a:solidFill>
                  <a:srgbClr val="782569"/>
                </a:solidFill>
                <a:latin typeface="Arial" panose="020B0604020202020204" pitchFamily="34" charset="0"/>
                <a:cs typeface="Arial" panose="020B0604020202020204" pitchFamily="34" charset="0"/>
              </a:rPr>
              <a:t>Rehan Mobin</a:t>
            </a:r>
          </a:p>
          <a:p>
            <a:pPr algn="ctr"/>
            <a:r>
              <a:rPr lang="en-US" sz="1200" dirty="0">
                <a:latin typeface="Arial" panose="020B0604020202020204" pitchFamily="34" charset="0"/>
                <a:cs typeface="Arial" panose="020B0604020202020204" pitchFamily="34" charset="0"/>
              </a:rPr>
              <a:t>Chief Financial Officer</a:t>
            </a:r>
          </a:p>
        </p:txBody>
      </p:sp>
      <p:sp>
        <p:nvSpPr>
          <p:cNvPr id="13" name="Rectangle 12">
            <a:extLst>
              <a:ext uri="{FF2B5EF4-FFF2-40B4-BE49-F238E27FC236}">
                <a16:creationId xmlns:a16="http://schemas.microsoft.com/office/drawing/2014/main" id="{02C4BD38-5820-55FF-E542-E972F01A809E}"/>
              </a:ext>
            </a:extLst>
          </p:cNvPr>
          <p:cNvSpPr/>
          <p:nvPr/>
        </p:nvSpPr>
        <p:spPr>
          <a:xfrm>
            <a:off x="3439916" y="4662075"/>
            <a:ext cx="2244933" cy="646331"/>
          </a:xfrm>
          <a:prstGeom prst="rect">
            <a:avLst/>
          </a:prstGeom>
        </p:spPr>
        <p:txBody>
          <a:bodyPr wrap="square">
            <a:spAutoFit/>
          </a:bodyPr>
          <a:lstStyle/>
          <a:p>
            <a:pPr algn="ctr"/>
            <a:r>
              <a:rPr lang="en-US" sz="1200" b="1" dirty="0">
                <a:solidFill>
                  <a:srgbClr val="782569"/>
                </a:solidFill>
                <a:latin typeface="Arial" panose="020B0604020202020204" pitchFamily="34" charset="0"/>
                <a:cs typeface="Arial" panose="020B0604020202020204" pitchFamily="34" charset="0"/>
              </a:rPr>
              <a:t>Mohammad Azmatullah Sharif</a:t>
            </a:r>
          </a:p>
          <a:p>
            <a:pPr algn="ctr"/>
            <a:r>
              <a:rPr lang="en-US" sz="1200" dirty="0">
                <a:latin typeface="Arial" panose="020B0604020202020204" pitchFamily="34" charset="0"/>
                <a:cs typeface="Arial" panose="020B0604020202020204" pitchFamily="34" charset="0"/>
              </a:rPr>
              <a:t>Chief Operating Officer</a:t>
            </a:r>
          </a:p>
        </p:txBody>
      </p:sp>
      <p:sp>
        <p:nvSpPr>
          <p:cNvPr id="14" name="Rectangle 13">
            <a:extLst>
              <a:ext uri="{FF2B5EF4-FFF2-40B4-BE49-F238E27FC236}">
                <a16:creationId xmlns:a16="http://schemas.microsoft.com/office/drawing/2014/main" id="{0EF295DE-B662-D804-1625-02EC2811783B}"/>
              </a:ext>
            </a:extLst>
          </p:cNvPr>
          <p:cNvSpPr/>
          <p:nvPr/>
        </p:nvSpPr>
        <p:spPr>
          <a:xfrm>
            <a:off x="5846908" y="4662075"/>
            <a:ext cx="2244933" cy="461545"/>
          </a:xfrm>
          <a:prstGeom prst="rect">
            <a:avLst/>
          </a:prstGeom>
        </p:spPr>
        <p:txBody>
          <a:bodyPr wrap="square">
            <a:spAutoFit/>
          </a:bodyPr>
          <a:lstStyle/>
          <a:p>
            <a:pPr algn="ctr"/>
            <a:r>
              <a:rPr lang="en-US" sz="1200" b="1" dirty="0">
                <a:solidFill>
                  <a:srgbClr val="782569"/>
                </a:solidFill>
                <a:latin typeface="Arial" panose="020B0604020202020204" pitchFamily="34" charset="0"/>
                <a:cs typeface="Arial" panose="020B0604020202020204" pitchFamily="34" charset="0"/>
              </a:rPr>
              <a:t>Syed Ali Imran</a:t>
            </a:r>
          </a:p>
          <a:p>
            <a:pPr algn="ctr"/>
            <a:r>
              <a:rPr lang="en-US" sz="1200" dirty="0">
                <a:latin typeface="Arial" panose="020B0604020202020204" pitchFamily="34" charset="0"/>
                <a:cs typeface="Arial" panose="020B0604020202020204" pitchFamily="34" charset="0"/>
              </a:rPr>
              <a:t>Head of Distribution</a:t>
            </a:r>
          </a:p>
        </p:txBody>
      </p:sp>
      <p:sp>
        <p:nvSpPr>
          <p:cNvPr id="15" name="Rectangle 14">
            <a:extLst>
              <a:ext uri="{FF2B5EF4-FFF2-40B4-BE49-F238E27FC236}">
                <a16:creationId xmlns:a16="http://schemas.microsoft.com/office/drawing/2014/main" id="{1497AB28-C34A-DFA5-1902-0344F02F2F7D}"/>
              </a:ext>
            </a:extLst>
          </p:cNvPr>
          <p:cNvSpPr/>
          <p:nvPr/>
        </p:nvSpPr>
        <p:spPr>
          <a:xfrm>
            <a:off x="8350528" y="4662075"/>
            <a:ext cx="2357392" cy="461545"/>
          </a:xfrm>
          <a:prstGeom prst="rect">
            <a:avLst/>
          </a:prstGeom>
        </p:spPr>
        <p:txBody>
          <a:bodyPr wrap="square">
            <a:spAutoFit/>
          </a:bodyPr>
          <a:lstStyle/>
          <a:p>
            <a:pPr algn="ctr"/>
            <a:r>
              <a:rPr lang="en-US" sz="1200" b="1" dirty="0">
                <a:solidFill>
                  <a:srgbClr val="782569"/>
                </a:solidFill>
                <a:latin typeface="Arial" panose="020B0604020202020204" pitchFamily="34" charset="0"/>
                <a:cs typeface="Arial" panose="020B0604020202020204" pitchFamily="34" charset="0"/>
              </a:rPr>
              <a:t>Waqas Waseem</a:t>
            </a:r>
          </a:p>
          <a:p>
            <a:pPr algn="ctr"/>
            <a:r>
              <a:rPr lang="en-US" sz="1200" dirty="0">
                <a:latin typeface="Arial" panose="020B0604020202020204" pitchFamily="34" charset="0"/>
                <a:cs typeface="Arial" panose="020B0604020202020204" pitchFamily="34" charset="0"/>
              </a:rPr>
              <a:t>Head of HR &amp; Administration</a:t>
            </a:r>
          </a:p>
        </p:txBody>
      </p:sp>
      <p:sp>
        <p:nvSpPr>
          <p:cNvPr id="16" name="Rectangle 15">
            <a:extLst>
              <a:ext uri="{FF2B5EF4-FFF2-40B4-BE49-F238E27FC236}">
                <a16:creationId xmlns:a16="http://schemas.microsoft.com/office/drawing/2014/main" id="{5E635586-BA4F-BEB0-9699-06D6868DA7F7}"/>
              </a:ext>
            </a:extLst>
          </p:cNvPr>
          <p:cNvSpPr/>
          <p:nvPr/>
        </p:nvSpPr>
        <p:spPr>
          <a:xfrm>
            <a:off x="858344" y="5185243"/>
            <a:ext cx="2244934" cy="1015663"/>
          </a:xfrm>
          <a:prstGeom prst="rect">
            <a:avLst/>
          </a:prstGeom>
        </p:spPr>
        <p:txBody>
          <a:bodyPr wrap="square">
            <a:spAutoFit/>
          </a:bodyPr>
          <a:lstStyle/>
          <a:p>
            <a:pPr algn="ctr"/>
            <a:r>
              <a:rPr lang="en-US" sz="1000" dirty="0">
                <a:latin typeface="Times New Roman" panose="02020603050405020304" pitchFamily="18" charset="0"/>
                <a:cs typeface="Times New Roman" panose="02020603050405020304" pitchFamily="18" charset="0"/>
              </a:rPr>
              <a:t>He is a qualified CPA from USA and FCA from Institute of Chartered Accountants of Pakistan, having around 18 years experience in insurance industry both in and outside of Pakistan. </a:t>
            </a:r>
          </a:p>
          <a:p>
            <a:pPr algn="ctr"/>
            <a:endParaRPr lang="en-US" sz="1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FF6156B-38F4-00CC-720B-327F99872D0A}"/>
              </a:ext>
            </a:extLst>
          </p:cNvPr>
          <p:cNvSpPr/>
          <p:nvPr/>
        </p:nvSpPr>
        <p:spPr>
          <a:xfrm>
            <a:off x="3474657" y="5185243"/>
            <a:ext cx="2175451" cy="1323094"/>
          </a:xfrm>
          <a:prstGeom prst="rect">
            <a:avLst/>
          </a:prstGeom>
        </p:spPr>
        <p:txBody>
          <a:bodyPr wrap="square">
            <a:spAutoFit/>
          </a:bodyPr>
          <a:lstStyle/>
          <a:p>
            <a:pPr algn="ctr"/>
            <a:r>
              <a:rPr lang="en-GB" sz="1000" dirty="0">
                <a:solidFill>
                  <a:srgbClr val="000000"/>
                </a:solidFill>
                <a:latin typeface="Times New Roman" panose="02020603050405020304" pitchFamily="18" charset="0"/>
                <a:cs typeface="Times New Roman" panose="02020603050405020304" pitchFamily="18" charset="0"/>
              </a:rPr>
              <a:t>He holds a portfolio of extensive experience in the areas of Actuarial, Operations and People Management, both in the local as well as international markets. In addition to this he is a Fellow of Society of Actuaries.</a:t>
            </a:r>
          </a:p>
          <a:p>
            <a:pPr algn="ctr"/>
            <a:r>
              <a:rPr lang="en-GB" sz="1000" dirty="0">
                <a:solidFill>
                  <a:srgbClr val="000000"/>
                </a:solidFill>
                <a:latin typeface="Times New Roman" panose="02020603050405020304" pitchFamily="18" charset="0"/>
                <a:cs typeface="Times New Roman" panose="02020603050405020304" pitchFamily="18" charset="0"/>
              </a:rPr>
              <a:t>.</a:t>
            </a:r>
            <a:endParaRPr lang="en-GB" sz="1000" dirty="0">
              <a:solidFill>
                <a:srgbClr val="9F9F9F"/>
              </a:solidFill>
              <a:latin typeface="Times New Roman" panose="02020603050405020304" pitchFamily="18" charset="0"/>
              <a:cs typeface="Times New Roman" panose="02020603050405020304" pitchFamily="18" charset="0"/>
            </a:endParaRPr>
          </a:p>
        </p:txBody>
      </p:sp>
      <p:sp>
        <p:nvSpPr>
          <p:cNvPr id="18" name="Content Placeholder 7">
            <a:extLst>
              <a:ext uri="{FF2B5EF4-FFF2-40B4-BE49-F238E27FC236}">
                <a16:creationId xmlns:a16="http://schemas.microsoft.com/office/drawing/2014/main" id="{8D316776-273F-F3A1-7D65-01DFDAFE8911}"/>
              </a:ext>
            </a:extLst>
          </p:cNvPr>
          <p:cNvSpPr txBox="1">
            <a:spLocks/>
          </p:cNvSpPr>
          <p:nvPr/>
        </p:nvSpPr>
        <p:spPr>
          <a:xfrm>
            <a:off x="5932976" y="5185243"/>
            <a:ext cx="2072796" cy="1323094"/>
          </a:xfrm>
          <a:prstGeom prst="rect">
            <a:avLst/>
          </a:prstGeom>
        </p:spPr>
        <p:txBody>
          <a:bodyPr vert="horz" lIns="91392" tIns="45696" rIns="91392" bIns="45696" rtlCol="0" anchor="t" anchorCtr="0">
            <a:noAutofit/>
          </a:bodyPr>
          <a:lstStyle/>
          <a:p>
            <a:pPr algn="ctr"/>
            <a:r>
              <a:rPr lang="en-US" sz="1000" dirty="0">
                <a:latin typeface="Times New Roman" panose="02020603050405020304" pitchFamily="18" charset="0"/>
                <a:cs typeface="Times New Roman" panose="02020603050405020304" pitchFamily="18" charset="0"/>
              </a:rPr>
              <a:t>A qualified Life Insurance Professional, who served in various financial sector of Pakistan for more then last 30 years. Have extensive experience of People Management, Sales and Marketing.</a:t>
            </a:r>
          </a:p>
          <a:p>
            <a:pPr algn="ctr"/>
            <a:endParaRPr lang="en-US" sz="1000" dirty="0">
              <a:latin typeface="Times New Roman" panose="02020603050405020304" pitchFamily="18" charset="0"/>
              <a:cs typeface="Times New Roman" panose="02020603050405020304" pitchFamily="18" charset="0"/>
            </a:endParaRPr>
          </a:p>
        </p:txBody>
      </p:sp>
      <p:sp>
        <p:nvSpPr>
          <p:cNvPr id="19" name="Content Placeholder 7">
            <a:extLst>
              <a:ext uri="{FF2B5EF4-FFF2-40B4-BE49-F238E27FC236}">
                <a16:creationId xmlns:a16="http://schemas.microsoft.com/office/drawing/2014/main" id="{753AB35E-23F8-70D0-58CA-D258D3DA8CAB}"/>
              </a:ext>
            </a:extLst>
          </p:cNvPr>
          <p:cNvSpPr txBox="1">
            <a:spLocks/>
          </p:cNvSpPr>
          <p:nvPr/>
        </p:nvSpPr>
        <p:spPr>
          <a:xfrm>
            <a:off x="8492827" y="5185243"/>
            <a:ext cx="2072797" cy="1456046"/>
          </a:xfrm>
          <a:prstGeom prst="rect">
            <a:avLst/>
          </a:prstGeom>
        </p:spPr>
        <p:txBody>
          <a:bodyPr vert="horz" lIns="91392" tIns="45696" rIns="91392" bIns="45696" rtlCol="0" anchor="t" anchorCtr="0">
            <a:noAutofit/>
          </a:bodyPr>
          <a:lstStyle/>
          <a:p>
            <a:pPr algn="ctr"/>
            <a:r>
              <a:rPr lang="en-US" sz="1000" dirty="0">
                <a:solidFill>
                  <a:srgbClr val="000000"/>
                </a:solidFill>
                <a:latin typeface="Times New Roman" panose="02020603050405020304" pitchFamily="18" charset="0"/>
                <a:cs typeface="Times New Roman" panose="02020603050405020304" pitchFamily="18" charset="0"/>
              </a:rPr>
              <a:t>He is an MBA with a specialization in HRM. In addition, he has completed his L.L.B. with a specialization in labor &amp; employment laws.</a:t>
            </a:r>
          </a:p>
          <a:p>
            <a:pPr algn="ctr"/>
            <a:r>
              <a:rPr lang="en-US" sz="1000" dirty="0">
                <a:solidFill>
                  <a:srgbClr val="000000"/>
                </a:solidFill>
                <a:latin typeface="Times New Roman" panose="02020603050405020304" pitchFamily="18" charset="0"/>
                <a:cs typeface="Times New Roman" panose="02020603050405020304" pitchFamily="18" charset="0"/>
              </a:rPr>
              <a:t>Has over 15 years of multi-facet and rigorous experience in Human Resource Management.</a:t>
            </a:r>
          </a:p>
          <a:p>
            <a:pPr algn="ctr"/>
            <a:r>
              <a:rPr lang="en-US" sz="1000" dirty="0">
                <a:solidFill>
                  <a:srgbClr val="000000"/>
                </a:solidFill>
                <a:latin typeface="Times New Roman" panose="02020603050405020304" pitchFamily="18" charset="0"/>
                <a:cs typeface="Times New Roman" panose="02020603050405020304" pitchFamily="18" charset="0"/>
              </a:rPr>
              <a:t> </a:t>
            </a:r>
          </a:p>
        </p:txBody>
      </p:sp>
      <p:sp>
        <p:nvSpPr>
          <p:cNvPr id="20" name="Title 2">
            <a:extLst>
              <a:ext uri="{FF2B5EF4-FFF2-40B4-BE49-F238E27FC236}">
                <a16:creationId xmlns:a16="http://schemas.microsoft.com/office/drawing/2014/main" id="{F6300638-0488-4433-A94B-8C6EA7A39561}"/>
              </a:ext>
            </a:extLst>
          </p:cNvPr>
          <p:cNvSpPr txBox="1">
            <a:spLocks/>
          </p:cNvSpPr>
          <p:nvPr/>
        </p:nvSpPr>
        <p:spPr>
          <a:xfrm>
            <a:off x="3383048" y="444711"/>
            <a:ext cx="5400167" cy="460703"/>
          </a:xfrm>
          <a:prstGeom prst="rect">
            <a:avLst/>
          </a:prstGeom>
        </p:spPr>
        <p:txBody>
          <a:bodyPr vert="horz" lIns="91416" tIns="45708" rIns="91416" bIns="45708" rtlCol="0" anchor="b">
            <a:noAutofit/>
          </a:bodyPr>
          <a:lstStyle>
            <a:lvl1pPr algn="ctr" defTabSz="914400" rtl="0" eaLnBrk="1" latinLnBrk="0" hangingPunct="1">
              <a:lnSpc>
                <a:spcPct val="90000"/>
              </a:lnSpc>
              <a:spcBef>
                <a:spcPct val="0"/>
              </a:spcBef>
              <a:buNone/>
              <a:defRPr sz="6000" kern="1200">
                <a:solidFill>
                  <a:srgbClr val="782569"/>
                </a:solidFill>
                <a:latin typeface="Panton ExtraBold" panose="00000900000000000000" pitchFamily="50" charset="0"/>
                <a:ea typeface="+mj-ea"/>
                <a:cs typeface="+mj-cs"/>
              </a:defRPr>
            </a:lvl1pPr>
          </a:lstStyle>
          <a:p>
            <a:pPr algn="l"/>
            <a:r>
              <a:rPr lang="en-US" sz="2799" b="1" u="sng" dirty="0">
                <a:latin typeface="Times New Roman" panose="02020603050405020304" pitchFamily="18" charset="0"/>
                <a:cs typeface="Times New Roman" panose="02020603050405020304" pitchFamily="18" charset="0"/>
              </a:rPr>
              <a:t>Askari Life Management Team</a:t>
            </a:r>
          </a:p>
        </p:txBody>
      </p:sp>
      <p:sp>
        <p:nvSpPr>
          <p:cNvPr id="8" name="Rectangle 7">
            <a:extLst>
              <a:ext uri="{FF2B5EF4-FFF2-40B4-BE49-F238E27FC236}">
                <a16:creationId xmlns:a16="http://schemas.microsoft.com/office/drawing/2014/main" id="{8339BD1D-F981-4834-A476-879EA5B3610B}"/>
              </a:ext>
            </a:extLst>
          </p:cNvPr>
          <p:cNvSpPr/>
          <p:nvPr/>
        </p:nvSpPr>
        <p:spPr>
          <a:xfrm>
            <a:off x="5280614" y="1428582"/>
            <a:ext cx="5285010" cy="1166986"/>
          </a:xfrm>
          <a:prstGeom prst="rect">
            <a:avLst/>
          </a:prstGeom>
        </p:spPr>
        <p:txBody>
          <a:bodyPr wrap="square">
            <a:spAutoFit/>
          </a:bodyPr>
          <a:lstStyle/>
          <a:p>
            <a:pPr algn="ct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Founding member and CEO of Askari Life, a dynamic leader with expertise in the insurance and financial services industry. Responsible for take over and turnaround of Askari Life by developing strong product lines and expansive distribution by creating winning partnerships. Previously, as Chief Strategy Officer at Adamjee Life Assurance </a:t>
            </a:r>
            <a:br>
              <a:rPr lang="en-US" sz="1100" dirty="0">
                <a:latin typeface="Times New Roman" panose="02020603050405020304" pitchFamily="18" charset="0"/>
                <a:ea typeface="Calibri" panose="020F0502020204030204" pitchFamily="34" charset="0"/>
                <a:cs typeface="Times New Roman" panose="02020603050405020304" pitchFamily="18" charset="0"/>
              </a:rPr>
            </a:br>
            <a:r>
              <a:rPr lang="en-US" sz="1100" dirty="0">
                <a:latin typeface="Times New Roman" panose="02020603050405020304" pitchFamily="18" charset="0"/>
                <a:ea typeface="Calibri" panose="020F0502020204030204" pitchFamily="34" charset="0"/>
                <a:cs typeface="Times New Roman" panose="02020603050405020304" pitchFamily="18" charset="0"/>
              </a:rPr>
              <a:t>Co. Ltd., he crafted key distribution and organizational strategies. He holds an MBA from City University London and a strategy certification from Harvard Business School.</a:t>
            </a:r>
          </a:p>
        </p:txBody>
      </p:sp>
    </p:spTree>
    <p:extLst>
      <p:ext uri="{BB962C8B-B14F-4D97-AF65-F5344CB8AC3E}">
        <p14:creationId xmlns:p14="http://schemas.microsoft.com/office/powerpoint/2010/main" val="850253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txBox="1">
            <a:spLocks/>
          </p:cNvSpPr>
          <p:nvPr/>
        </p:nvSpPr>
        <p:spPr>
          <a:xfrm>
            <a:off x="971160" y="359485"/>
            <a:ext cx="9296560" cy="609600"/>
          </a:xfrm>
          <a:prstGeom prst="rect">
            <a:avLst/>
          </a:prstGeom>
        </p:spPr>
        <p:txBody>
          <a:bodyPr vert="horz" lIns="91440" tIns="45720" rIns="91440" bIns="45720" rtlCol="0" anchor="ctr" anchorCtr="0">
            <a:noAutofit/>
          </a:bodyPr>
          <a:lstStyle/>
          <a:p>
            <a:pPr algn="ctr">
              <a:spcBef>
                <a:spcPct val="20000"/>
              </a:spcBef>
            </a:pPr>
            <a:r>
              <a:rPr lang="en-ZA" sz="48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Shareholding</a:t>
            </a:r>
            <a:r>
              <a:rPr lang="en-ZA" sz="5400" dirty="0">
                <a:ln w="0"/>
                <a:solidFill>
                  <a:srgbClr val="78256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Structure </a:t>
            </a:r>
          </a:p>
        </p:txBody>
      </p:sp>
      <p:sp>
        <p:nvSpPr>
          <p:cNvPr id="3" name="Slide Number Placeholder 2">
            <a:extLst>
              <a:ext uri="{FF2B5EF4-FFF2-40B4-BE49-F238E27FC236}">
                <a16:creationId xmlns:a16="http://schemas.microsoft.com/office/drawing/2014/main" id="{E01FEF8B-346E-465B-B772-86BDEF99DE02}"/>
              </a:ext>
            </a:extLst>
          </p:cNvPr>
          <p:cNvSpPr>
            <a:spLocks noGrp="1"/>
          </p:cNvSpPr>
          <p:nvPr>
            <p:ph type="sldNum" sz="quarter" idx="12"/>
          </p:nvPr>
        </p:nvSpPr>
        <p:spPr/>
        <p:txBody>
          <a:bodyPr/>
          <a:lstStyle/>
          <a:p>
            <a:fld id="{3ABBB82C-CD3B-4439-918D-BC36575B86C3}" type="slidenum">
              <a:rPr lang="en-US" smtClean="0"/>
              <a:pPr/>
              <a:t>7</a:t>
            </a:fld>
            <a:endParaRPr lang="en-US" dirty="0"/>
          </a:p>
        </p:txBody>
      </p:sp>
      <p:pic>
        <p:nvPicPr>
          <p:cNvPr id="5" name="Picture 4">
            <a:extLst>
              <a:ext uri="{FF2B5EF4-FFF2-40B4-BE49-F238E27FC236}">
                <a16:creationId xmlns:a16="http://schemas.microsoft.com/office/drawing/2014/main" id="{6AFFE52D-6E79-3DE0-69D4-074543D742A1}"/>
              </a:ext>
            </a:extLst>
          </p:cNvPr>
          <p:cNvPicPr>
            <a:picLocks noChangeAspect="1"/>
          </p:cNvPicPr>
          <p:nvPr/>
        </p:nvPicPr>
        <p:blipFill>
          <a:blip r:embed="rId2"/>
          <a:stretch>
            <a:fillRect/>
          </a:stretch>
        </p:blipFill>
        <p:spPr>
          <a:xfrm>
            <a:off x="1217612" y="1384619"/>
            <a:ext cx="9144000" cy="4380817"/>
          </a:xfrm>
          <a:prstGeom prst="rect">
            <a:avLst/>
          </a:prstGeom>
        </p:spPr>
      </p:pic>
    </p:spTree>
    <p:extLst>
      <p:ext uri="{BB962C8B-B14F-4D97-AF65-F5344CB8AC3E}">
        <p14:creationId xmlns:p14="http://schemas.microsoft.com/office/powerpoint/2010/main" val="776434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9C01-2782-8D7B-33A7-374A9AF2C7A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0DEF934-FE77-5030-3C76-86429EF577C0}"/>
              </a:ext>
            </a:extLst>
          </p:cNvPr>
          <p:cNvSpPr txBox="1">
            <a:spLocks/>
          </p:cNvSpPr>
          <p:nvPr/>
        </p:nvSpPr>
        <p:spPr>
          <a:xfrm>
            <a:off x="1184760" y="137382"/>
            <a:ext cx="9819305" cy="1142702"/>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99" b="1" u="sng" dirty="0">
                <a:solidFill>
                  <a:srgbClr val="782569"/>
                </a:solidFill>
                <a:latin typeface="Times New Roman" panose="02020603050405020304" pitchFamily="18" charset="0"/>
                <a:cs typeface="Times New Roman" panose="02020603050405020304" pitchFamily="18" charset="0"/>
              </a:rPr>
              <a:t>Askari Life’s Products &amp; Propositions in the Market</a:t>
            </a:r>
          </a:p>
        </p:txBody>
      </p:sp>
      <p:sp>
        <p:nvSpPr>
          <p:cNvPr id="2" name="Slide Number Placeholder 1">
            <a:extLst>
              <a:ext uri="{FF2B5EF4-FFF2-40B4-BE49-F238E27FC236}">
                <a16:creationId xmlns:a16="http://schemas.microsoft.com/office/drawing/2014/main" id="{6333FBF9-DB7F-2DE5-7A04-C1294D86B109}"/>
              </a:ext>
            </a:extLst>
          </p:cNvPr>
          <p:cNvSpPr>
            <a:spLocks noGrp="1"/>
          </p:cNvSpPr>
          <p:nvPr>
            <p:ph type="sldNum" sz="quarter" idx="12"/>
          </p:nvPr>
        </p:nvSpPr>
        <p:spPr/>
        <p:txBody>
          <a:bodyPr/>
          <a:lstStyle/>
          <a:p>
            <a:fld id="{3ABBB82C-CD3B-4439-918D-BC36575B86C3}" type="slidenum">
              <a:rPr lang="en-US" smtClean="0"/>
              <a:pPr/>
              <a:t>8</a:t>
            </a:fld>
            <a:endParaRPr lang="en-US" dirty="0"/>
          </a:p>
        </p:txBody>
      </p:sp>
      <p:graphicFrame>
        <p:nvGraphicFramePr>
          <p:cNvPr id="9" name="Table 12">
            <a:extLst>
              <a:ext uri="{FF2B5EF4-FFF2-40B4-BE49-F238E27FC236}">
                <a16:creationId xmlns:a16="http://schemas.microsoft.com/office/drawing/2014/main" id="{8BA3C8B9-E752-05A9-0551-D49795BC3B24}"/>
              </a:ext>
            </a:extLst>
          </p:cNvPr>
          <p:cNvGraphicFramePr>
            <a:graphicFrameLocks noGrp="1"/>
          </p:cNvGraphicFramePr>
          <p:nvPr/>
        </p:nvGraphicFramePr>
        <p:xfrm>
          <a:off x="867452" y="1078526"/>
          <a:ext cx="10484870" cy="5397680"/>
        </p:xfrm>
        <a:graphic>
          <a:graphicData uri="http://schemas.openxmlformats.org/drawingml/2006/table">
            <a:tbl>
              <a:tblPr firstRow="1" bandRow="1">
                <a:tableStyleId>{5C22544A-7EE6-4342-B048-85BDC9FD1C3A}</a:tableStyleId>
              </a:tblPr>
              <a:tblGrid>
                <a:gridCol w="10484870">
                  <a:extLst>
                    <a:ext uri="{9D8B030D-6E8A-4147-A177-3AD203B41FA5}">
                      <a16:colId xmlns:a16="http://schemas.microsoft.com/office/drawing/2014/main" val="3397392997"/>
                    </a:ext>
                  </a:extLst>
                </a:gridCol>
              </a:tblGrid>
              <a:tr h="541713">
                <a:tc>
                  <a:txBody>
                    <a:bodyPr/>
                    <a:lstStyle/>
                    <a:p>
                      <a:pPr algn="ctr"/>
                      <a:r>
                        <a:rPr lang="en-US" sz="2400" dirty="0">
                          <a:latin typeface="Times New Roman" panose="02020603050405020304" pitchFamily="18" charset="0"/>
                          <a:cs typeface="Times New Roman" panose="02020603050405020304" pitchFamily="18" charset="0"/>
                        </a:rPr>
                        <a:t>Agency Distribution</a:t>
                      </a:r>
                      <a:endParaRPr lang="en-GB" sz="2400" dirty="0">
                        <a:latin typeface="Times New Roman" panose="02020603050405020304" pitchFamily="18" charset="0"/>
                        <a:cs typeface="Times New Roman" panose="02020603050405020304" pitchFamily="18" charset="0"/>
                      </a:endParaRPr>
                    </a:p>
                  </a:txBody>
                  <a:tcPr marL="91416" marR="91416" marT="45708" marB="45708" anchor="ctr">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solidFill>
                      <a:srgbClr val="7E246E"/>
                    </a:solidFill>
                  </a:tcPr>
                </a:tc>
                <a:extLst>
                  <a:ext uri="{0D108BD9-81ED-4DB2-BD59-A6C34878D82A}">
                    <a16:rowId xmlns:a16="http://schemas.microsoft.com/office/drawing/2014/main" val="2041370273"/>
                  </a:ext>
                </a:extLst>
              </a:tr>
              <a:tr h="4855967">
                <a:tc>
                  <a:txBody>
                    <a:bodyPr/>
                    <a:lstStyle/>
                    <a:p>
                      <a:pPr marL="285750" indent="-285750" algn="just">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Regular Premium Products</a:t>
                      </a:r>
                    </a:p>
                    <a:p>
                      <a:pPr marL="0" indent="0" algn="just">
                        <a:buFont typeface="Wingdings" panose="05000000000000000000" pitchFamily="2" charset="2"/>
                        <a:buNone/>
                      </a:pPr>
                      <a:endParaRPr lang="en-US" sz="1800" b="1" dirty="0">
                        <a:latin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US" sz="1800" b="1" dirty="0">
                          <a:latin typeface="Times New Roman" panose="02020603050405020304" pitchFamily="18" charset="0"/>
                          <a:cs typeface="Times New Roman" panose="02020603050405020304" pitchFamily="18" charset="0"/>
                        </a:rPr>
                        <a:t>Conventional</a:t>
                      </a:r>
                    </a:p>
                    <a:p>
                      <a:pPr marL="457200" lvl="1" indent="0" algn="just">
                        <a:buFont typeface="Courier New" panose="02070309020205020404" pitchFamily="49" charset="0"/>
                        <a:buNone/>
                      </a:pPr>
                      <a:endParaRPr lang="en-US" sz="1800" b="1" dirty="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Askari Nayab Plan:</a:t>
                      </a:r>
                    </a:p>
                    <a:p>
                      <a:pPr marL="914400" lvl="2" indent="255588"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A universal life standard plan to cater for the savings-oriented mass market.</a:t>
                      </a:r>
                    </a:p>
                    <a:p>
                      <a:pPr marL="1200150" lvl="2"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Askari </a:t>
                      </a:r>
                      <a:r>
                        <a:rPr lang="en-US" sz="1800" b="1" dirty="0" err="1">
                          <a:latin typeface="Times New Roman" panose="02020603050405020304" pitchFamily="18" charset="0"/>
                          <a:cs typeface="Times New Roman" panose="02020603050405020304" pitchFamily="18" charset="0"/>
                        </a:rPr>
                        <a:t>Zarkhez</a:t>
                      </a:r>
                      <a:r>
                        <a:rPr lang="en-US" sz="1800" b="1" dirty="0">
                          <a:latin typeface="Times New Roman" panose="02020603050405020304" pitchFamily="18" charset="0"/>
                          <a:cs typeface="Times New Roman" panose="02020603050405020304" pitchFamily="18" charset="0"/>
                        </a:rPr>
                        <a:t> Plan:</a:t>
                      </a:r>
                    </a:p>
                    <a:p>
                      <a:pPr marL="914400" lvl="2" indent="255588" algn="just">
                        <a:buFont typeface="Arial" panose="020B0604020202020204" pitchFamily="34" charset="0"/>
                        <a:buNone/>
                      </a:pPr>
                      <a:r>
                        <a:rPr lang="en-US" sz="1800" b="0" kern="1200" dirty="0">
                          <a:solidFill>
                            <a:schemeClr val="dk1"/>
                          </a:solidFill>
                          <a:latin typeface="Times New Roman" panose="02020603050405020304" pitchFamily="18" charset="0"/>
                          <a:ea typeface="+mn-ea"/>
                          <a:cs typeface="Times New Roman" panose="02020603050405020304" pitchFamily="18" charset="0"/>
                        </a:rPr>
                        <a:t>A universal life plan for the HNW customer base.</a:t>
                      </a:r>
                    </a:p>
                    <a:p>
                      <a:pPr marL="914400" lvl="2" indent="0" algn="just">
                        <a:buFont typeface="Arial" panose="020B0604020202020204" pitchFamily="34" charset="0"/>
                        <a:buNone/>
                      </a:pPr>
                      <a:endParaRPr lang="en-US" sz="1800" b="0" kern="1200" dirty="0">
                        <a:solidFill>
                          <a:schemeClr val="dk1"/>
                        </a:solidFill>
                        <a:latin typeface="Times New Roman" panose="02020603050405020304" pitchFamily="18" charset="0"/>
                        <a:ea typeface="+mn-ea"/>
                        <a:cs typeface="Times New Roman" panose="02020603050405020304" pitchFamily="18" charset="0"/>
                      </a:endParaRPr>
                    </a:p>
                    <a:p>
                      <a:pPr marL="742950" lvl="1" indent="-285750" algn="just">
                        <a:buFont typeface="Courier New" panose="02070309020205020404" pitchFamily="49" charset="0"/>
                        <a:buChar char="o"/>
                      </a:pPr>
                      <a:r>
                        <a:rPr lang="en-US" sz="1800" b="1" dirty="0">
                          <a:latin typeface="Times New Roman" panose="02020603050405020304" pitchFamily="18" charset="0"/>
                          <a:cs typeface="Times New Roman" panose="02020603050405020304" pitchFamily="18" charset="0"/>
                        </a:rPr>
                        <a:t>Takaful</a:t>
                      </a:r>
                    </a:p>
                    <a:p>
                      <a:pPr marL="457200" lvl="1" indent="0" algn="just">
                        <a:buFont typeface="Courier New" panose="02070309020205020404" pitchFamily="49" charset="0"/>
                        <a:buNone/>
                      </a:pPr>
                      <a:endParaRPr lang="en-US" sz="1800" dirty="0">
                        <a:latin typeface="Times New Roman" panose="02020603050405020304" pitchFamily="18" charset="0"/>
                        <a:cs typeface="Times New Roman" panose="02020603050405020304" pitchFamily="18" charset="0"/>
                      </a:endParaRPr>
                    </a:p>
                    <a:p>
                      <a:pPr marL="1200150" lvl="2" indent="-285750" algn="just" defTabSz="914400" rtl="0" eaLnBrk="1" latinLnBrk="0" hangingPunct="1">
                        <a:buFont typeface="Arial" panose="020B0604020202020204" pitchFamily="34" charset="0"/>
                        <a:buChar char="•"/>
                      </a:pPr>
                      <a:r>
                        <a:rPr lang="en-US" sz="1800" b="1" kern="1200" dirty="0">
                          <a:solidFill>
                            <a:schemeClr val="dk1"/>
                          </a:solidFill>
                          <a:latin typeface="Times New Roman" panose="02020603050405020304" pitchFamily="18" charset="0"/>
                          <a:ea typeface="+mn-ea"/>
                          <a:cs typeface="Times New Roman" panose="02020603050405020304" pitchFamily="18" charset="0"/>
                        </a:rPr>
                        <a:t>Kanz Ul Askari Family Takaful Plan:</a:t>
                      </a:r>
                      <a:endParaRPr lang="en-US" sz="1800" kern="1200" dirty="0">
                        <a:solidFill>
                          <a:schemeClr val="dk1"/>
                        </a:solidFill>
                        <a:latin typeface="Times New Roman" panose="02020603050405020304" pitchFamily="18" charset="0"/>
                        <a:ea typeface="+mn-ea"/>
                        <a:cs typeface="Times New Roman" panose="02020603050405020304" pitchFamily="18" charset="0"/>
                      </a:endParaRPr>
                    </a:p>
                    <a:p>
                      <a:pPr marL="1169988" lvl="2" indent="0" algn="just" defTabSz="914400" rtl="0" eaLnBrk="1" latinLnBrk="0" hangingPunct="1">
                        <a:buFont typeface="Arial" panose="020B0604020202020204" pitchFamily="34" charset="0"/>
                        <a:buNone/>
                      </a:pPr>
                      <a:r>
                        <a:rPr lang="en-US" sz="1800" kern="1200" dirty="0">
                          <a:solidFill>
                            <a:schemeClr val="dk1"/>
                          </a:solidFill>
                          <a:latin typeface="Times New Roman" panose="02020603050405020304" pitchFamily="18" charset="0"/>
                          <a:ea typeface="+mn-ea"/>
                          <a:cs typeface="Times New Roman" panose="02020603050405020304" pitchFamily="18" charset="0"/>
                        </a:rPr>
                        <a:t>A Family Takaful plan to cater for the mid tier market.</a:t>
                      </a:r>
                    </a:p>
                    <a:p>
                      <a:pPr marL="457200" lvl="1" indent="0" algn="just">
                        <a:buFont typeface="Courier New" panose="02070309020205020404" pitchFamily="49" charset="0"/>
                        <a:buNone/>
                      </a:pPr>
                      <a:endParaRPr lang="en-US" sz="1800" dirty="0">
                        <a:latin typeface="Times New Roman" panose="02020603050405020304" pitchFamily="18" charset="0"/>
                        <a:cs typeface="Times New Roman" panose="02020603050405020304" pitchFamily="18" charset="0"/>
                      </a:endParaRPr>
                    </a:p>
                    <a:p>
                      <a:pPr marL="1200150" lvl="2" indent="-285750" algn="just" defTabSz="914400" rtl="0" eaLnBrk="1" latinLnBrk="0" hangingPunct="1">
                        <a:buFont typeface="Arial" panose="020B0604020202020204" pitchFamily="34" charset="0"/>
                        <a:buChar char="•"/>
                      </a:pPr>
                      <a:r>
                        <a:rPr lang="en-US" sz="1800" b="1" kern="1200" dirty="0">
                          <a:solidFill>
                            <a:schemeClr val="dk1"/>
                          </a:solidFill>
                          <a:latin typeface="Times New Roman" panose="02020603050405020304" pitchFamily="18" charset="0"/>
                          <a:ea typeface="+mn-ea"/>
                          <a:cs typeface="Times New Roman" panose="02020603050405020304" pitchFamily="18" charset="0"/>
                        </a:rPr>
                        <a:t>Iqra Family Takaful Plan:</a:t>
                      </a:r>
                    </a:p>
                    <a:p>
                      <a:pPr marL="914400" lvl="2" indent="255588" algn="just" defTabSz="914400" rtl="0" eaLnBrk="1" latinLnBrk="0" hangingPunct="1">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A Family Takaful investment plan to cater for child’s educational needs of the customers.</a:t>
                      </a:r>
                    </a:p>
                  </a:txBody>
                  <a:tcPr marL="91416" marR="91416" marT="45708" marB="45708">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noFill/>
                  </a:tcPr>
                </a:tc>
                <a:extLst>
                  <a:ext uri="{0D108BD9-81ED-4DB2-BD59-A6C34878D82A}">
                    <a16:rowId xmlns:a16="http://schemas.microsoft.com/office/drawing/2014/main" val="2643780447"/>
                  </a:ext>
                </a:extLst>
              </a:tr>
            </a:tbl>
          </a:graphicData>
        </a:graphic>
      </p:graphicFrame>
    </p:spTree>
    <p:extLst>
      <p:ext uri="{BB962C8B-B14F-4D97-AF65-F5344CB8AC3E}">
        <p14:creationId xmlns:p14="http://schemas.microsoft.com/office/powerpoint/2010/main" val="2411220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8778-44F7-9B4C-EBFA-CA5DDFA1838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70367C8-F92B-80CA-BD75-B7506735C626}"/>
              </a:ext>
            </a:extLst>
          </p:cNvPr>
          <p:cNvSpPr txBox="1">
            <a:spLocks/>
          </p:cNvSpPr>
          <p:nvPr/>
        </p:nvSpPr>
        <p:spPr>
          <a:xfrm>
            <a:off x="1184760" y="137382"/>
            <a:ext cx="9819305" cy="1142702"/>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99" b="1" u="sng" dirty="0">
                <a:solidFill>
                  <a:srgbClr val="782569"/>
                </a:solidFill>
                <a:latin typeface="Times New Roman" panose="02020603050405020304" pitchFamily="18" charset="0"/>
                <a:cs typeface="Times New Roman" panose="02020603050405020304" pitchFamily="18" charset="0"/>
              </a:rPr>
              <a:t>Askari Life’s Products &amp; Propositions in the Market</a:t>
            </a:r>
          </a:p>
        </p:txBody>
      </p:sp>
      <p:sp>
        <p:nvSpPr>
          <p:cNvPr id="2" name="Slide Number Placeholder 1">
            <a:extLst>
              <a:ext uri="{FF2B5EF4-FFF2-40B4-BE49-F238E27FC236}">
                <a16:creationId xmlns:a16="http://schemas.microsoft.com/office/drawing/2014/main" id="{F3756ED0-C421-256A-CB8D-FE5F5F4DBB4D}"/>
              </a:ext>
            </a:extLst>
          </p:cNvPr>
          <p:cNvSpPr>
            <a:spLocks noGrp="1"/>
          </p:cNvSpPr>
          <p:nvPr>
            <p:ph type="sldNum" sz="quarter" idx="12"/>
          </p:nvPr>
        </p:nvSpPr>
        <p:spPr/>
        <p:txBody>
          <a:bodyPr/>
          <a:lstStyle/>
          <a:p>
            <a:fld id="{3ABBB82C-CD3B-4439-918D-BC36575B86C3}" type="slidenum">
              <a:rPr lang="en-US" smtClean="0"/>
              <a:pPr/>
              <a:t>9</a:t>
            </a:fld>
            <a:endParaRPr lang="en-US" dirty="0"/>
          </a:p>
        </p:txBody>
      </p:sp>
      <p:graphicFrame>
        <p:nvGraphicFramePr>
          <p:cNvPr id="9" name="Table 12">
            <a:extLst>
              <a:ext uri="{FF2B5EF4-FFF2-40B4-BE49-F238E27FC236}">
                <a16:creationId xmlns:a16="http://schemas.microsoft.com/office/drawing/2014/main" id="{214ACED2-D8CF-D266-FE73-E85BD6E08364}"/>
              </a:ext>
            </a:extLst>
          </p:cNvPr>
          <p:cNvGraphicFramePr>
            <a:graphicFrameLocks noGrp="1"/>
          </p:cNvGraphicFramePr>
          <p:nvPr>
            <p:extLst>
              <p:ext uri="{D42A27DB-BD31-4B8C-83A1-F6EECF244321}">
                <p14:modId xmlns:p14="http://schemas.microsoft.com/office/powerpoint/2010/main" val="286674462"/>
              </p:ext>
            </p:extLst>
          </p:nvPr>
        </p:nvGraphicFramePr>
        <p:xfrm>
          <a:off x="888552" y="1078528"/>
          <a:ext cx="9701660" cy="5181241"/>
        </p:xfrm>
        <a:graphic>
          <a:graphicData uri="http://schemas.openxmlformats.org/drawingml/2006/table">
            <a:tbl>
              <a:tblPr firstRow="1" bandRow="1">
                <a:tableStyleId>{5C22544A-7EE6-4342-B048-85BDC9FD1C3A}</a:tableStyleId>
              </a:tblPr>
              <a:tblGrid>
                <a:gridCol w="9701660">
                  <a:extLst>
                    <a:ext uri="{9D8B030D-6E8A-4147-A177-3AD203B41FA5}">
                      <a16:colId xmlns:a16="http://schemas.microsoft.com/office/drawing/2014/main" val="3397392997"/>
                    </a:ext>
                  </a:extLst>
                </a:gridCol>
              </a:tblGrid>
              <a:tr h="415645">
                <a:tc>
                  <a:txBody>
                    <a:bodyPr/>
                    <a:lstStyle/>
                    <a:p>
                      <a:pPr algn="ctr"/>
                      <a:r>
                        <a:rPr lang="en-US" sz="2400" b="1" kern="1200" dirty="0">
                          <a:solidFill>
                            <a:schemeClr val="lt1"/>
                          </a:solidFill>
                          <a:latin typeface="Times New Roman" panose="02020603050405020304" pitchFamily="18" charset="0"/>
                          <a:ea typeface="+mn-ea"/>
                          <a:cs typeface="Times New Roman" panose="02020603050405020304" pitchFamily="18" charset="0"/>
                        </a:rPr>
                        <a:t>Agency Distribution</a:t>
                      </a:r>
                      <a:endParaRPr lang="en-GB" sz="2400" b="1" kern="1200" dirty="0">
                        <a:solidFill>
                          <a:schemeClr val="lt1"/>
                        </a:solidFill>
                        <a:latin typeface="Times New Roman" panose="02020603050405020304" pitchFamily="18" charset="0"/>
                        <a:ea typeface="+mn-ea"/>
                        <a:cs typeface="Times New Roman" panose="02020603050405020304" pitchFamily="18" charset="0"/>
                      </a:endParaRPr>
                    </a:p>
                  </a:txBody>
                  <a:tcPr marL="91416" marR="91416" marT="45708" marB="45708" anchor="ctr">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solidFill>
                      <a:srgbClr val="7E246E"/>
                    </a:solidFill>
                  </a:tcPr>
                </a:tc>
                <a:extLst>
                  <a:ext uri="{0D108BD9-81ED-4DB2-BD59-A6C34878D82A}">
                    <a16:rowId xmlns:a16="http://schemas.microsoft.com/office/drawing/2014/main" val="2041370273"/>
                  </a:ext>
                </a:extLst>
              </a:tr>
              <a:tr h="4724065">
                <a:tc>
                  <a:txBody>
                    <a:bodyPr/>
                    <a:lstStyle/>
                    <a:p>
                      <a:pPr marL="285750" indent="-285750" algn="l">
                        <a:buFont typeface="Wingdings" panose="05000000000000000000" pitchFamily="2" charset="2"/>
                        <a:buChar char="Ø"/>
                      </a:pPr>
                      <a:endParaRPr lang="en-US" sz="1600" b="1"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Regular Premium Products (</a:t>
                      </a:r>
                      <a:r>
                        <a:rPr lang="en-US" sz="1600" b="1" dirty="0" err="1">
                          <a:latin typeface="Times New Roman" panose="02020603050405020304" pitchFamily="18" charset="0"/>
                          <a:cs typeface="Times New Roman" panose="02020603050405020304" pitchFamily="18" charset="0"/>
                        </a:rPr>
                        <a:t>Cont</a:t>
                      </a:r>
                      <a:r>
                        <a:rPr lang="en-US" sz="1600" b="1" dirty="0">
                          <a:latin typeface="Times New Roman" panose="02020603050405020304" pitchFamily="18" charset="0"/>
                          <a:cs typeface="Times New Roman" panose="02020603050405020304" pitchFamily="18" charset="0"/>
                        </a:rPr>
                        <a:t>…)</a:t>
                      </a:r>
                    </a:p>
                    <a:p>
                      <a:pPr marL="914400" lvl="2" indent="0" algn="l" defTabSz="914400" rtl="0" eaLnBrk="1" latinLnBrk="0" hangingPunct="1">
                        <a:buFont typeface="Arial" panose="020B0604020202020204" pitchFamily="34" charset="0"/>
                        <a:buNone/>
                      </a:pPr>
                      <a:endParaRPr lang="en-US" sz="1600" kern="1200" dirty="0">
                        <a:solidFill>
                          <a:schemeClr val="dk1"/>
                        </a:solidFill>
                        <a:latin typeface="Times New Roman" panose="02020603050405020304" pitchFamily="18" charset="0"/>
                        <a:ea typeface="+mn-ea"/>
                        <a:cs typeface="Times New Roman" panose="02020603050405020304" pitchFamily="18" charset="0"/>
                      </a:endParaRPr>
                    </a:p>
                    <a:p>
                      <a:pPr marL="914400" lvl="2" indent="255588" algn="l" defTabSz="914400" rtl="0" eaLnBrk="1" latinLnBrk="0" hangingPunct="1">
                        <a:buFont typeface="Arial" panose="020B0604020202020204" pitchFamily="34" charset="0"/>
                        <a:buChar char="•"/>
                      </a:pPr>
                      <a:r>
                        <a:rPr lang="en-US" sz="1600" b="1" kern="1200" dirty="0" err="1">
                          <a:solidFill>
                            <a:schemeClr val="dk1"/>
                          </a:solidFill>
                          <a:latin typeface="Times New Roman" panose="02020603050405020304" pitchFamily="18" charset="0"/>
                          <a:ea typeface="+mn-ea"/>
                          <a:cs typeface="Times New Roman" panose="02020603050405020304" pitchFamily="18" charset="0"/>
                        </a:rPr>
                        <a:t>Surbuland</a:t>
                      </a:r>
                      <a:r>
                        <a:rPr lang="en-US" sz="1600" b="1" kern="1200" dirty="0">
                          <a:solidFill>
                            <a:schemeClr val="dk1"/>
                          </a:solidFill>
                          <a:latin typeface="Times New Roman" panose="02020603050405020304" pitchFamily="18" charset="0"/>
                          <a:ea typeface="+mn-ea"/>
                          <a:cs typeface="Times New Roman" panose="02020603050405020304" pitchFamily="18" charset="0"/>
                        </a:rPr>
                        <a:t> Family Takaful Plan:</a:t>
                      </a:r>
                    </a:p>
                    <a:p>
                      <a:pPr marL="914400" lvl="2" indent="255588" algn="l" defTabSz="914400" rtl="0" eaLnBrk="1" latinLnBrk="0" hangingPunct="1">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A Family Takaful investment plan to cater for savings needs of the customers.</a:t>
                      </a:r>
                    </a:p>
                    <a:p>
                      <a:pPr marL="914400" lvl="2" indent="255588" algn="l" defTabSz="914400" rtl="0" eaLnBrk="1" latinLnBrk="0" hangingPunct="1">
                        <a:buFont typeface="Arial" panose="020B0604020202020204" pitchFamily="34" charset="0"/>
                        <a:buNone/>
                      </a:pPr>
                      <a:endParaRPr lang="en-US" sz="1600" b="1" kern="1200" dirty="0">
                        <a:solidFill>
                          <a:schemeClr val="dk1"/>
                        </a:solidFill>
                        <a:latin typeface="Times New Roman" panose="02020603050405020304" pitchFamily="18" charset="0"/>
                        <a:ea typeface="+mn-ea"/>
                        <a:cs typeface="Times New Roman" panose="02020603050405020304" pitchFamily="18" charset="0"/>
                      </a:endParaRPr>
                    </a:p>
                    <a:p>
                      <a:pPr marL="914400" lvl="2" indent="255588" algn="l" defTabSz="914400" rtl="0" eaLnBrk="1" latinLnBrk="0" hangingPunct="1">
                        <a:buFont typeface="Arial" panose="020B0604020202020204" pitchFamily="34" charset="0"/>
                        <a:buChar char="•"/>
                      </a:pPr>
                      <a:r>
                        <a:rPr lang="en-US" sz="1600" b="1" kern="1200" dirty="0" err="1">
                          <a:solidFill>
                            <a:schemeClr val="dk1"/>
                          </a:solidFill>
                          <a:latin typeface="Times New Roman" panose="02020603050405020304" pitchFamily="18" charset="0"/>
                          <a:ea typeface="+mn-ea"/>
                          <a:cs typeface="Times New Roman" panose="02020603050405020304" pitchFamily="18" charset="0"/>
                        </a:rPr>
                        <a:t>Pursukoon</a:t>
                      </a:r>
                      <a:r>
                        <a:rPr lang="en-US" sz="1600" b="1" kern="1200" dirty="0">
                          <a:solidFill>
                            <a:schemeClr val="dk1"/>
                          </a:solidFill>
                          <a:latin typeface="Times New Roman" panose="02020603050405020304" pitchFamily="18" charset="0"/>
                          <a:ea typeface="+mn-ea"/>
                          <a:cs typeface="Times New Roman" panose="02020603050405020304" pitchFamily="18" charset="0"/>
                        </a:rPr>
                        <a:t> Kal Family Takaful Plan:</a:t>
                      </a:r>
                    </a:p>
                    <a:p>
                      <a:pPr marL="914400" lvl="2" indent="255588" algn="l" defTabSz="914400" rtl="0" eaLnBrk="1" latinLnBrk="0" hangingPunct="1">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A Family Takaful investment plan where retirement needs are fulfilled for the customers.</a:t>
                      </a:r>
                    </a:p>
                    <a:p>
                      <a:pPr marL="914400" lvl="2" indent="255588" algn="l" defTabSz="914400" rtl="0" eaLnBrk="1" latinLnBrk="0" hangingPunct="1">
                        <a:buFont typeface="Arial" panose="020B0604020202020204" pitchFamily="34" charset="0"/>
                        <a:buNone/>
                      </a:pPr>
                      <a:endParaRPr lang="en-US" sz="1600" b="1" kern="1200" dirty="0">
                        <a:solidFill>
                          <a:schemeClr val="dk1"/>
                        </a:solidFill>
                        <a:latin typeface="Times New Roman" panose="02020603050405020304" pitchFamily="18" charset="0"/>
                        <a:ea typeface="+mn-ea"/>
                        <a:cs typeface="Times New Roman" panose="02020603050405020304" pitchFamily="18" charset="0"/>
                      </a:endParaRPr>
                    </a:p>
                    <a:p>
                      <a:pPr marL="914400" lvl="2" indent="255588" algn="l" defTabSz="914400" rtl="0" eaLnBrk="1" latinLnBrk="0" hangingPunct="1">
                        <a:buFont typeface="Arial" panose="020B0604020202020204" pitchFamily="34" charset="0"/>
                        <a:buChar char="•"/>
                      </a:pPr>
                      <a:r>
                        <a:rPr lang="en-US" sz="1600" b="1" kern="1200" dirty="0" err="1">
                          <a:solidFill>
                            <a:schemeClr val="dk1"/>
                          </a:solidFill>
                          <a:latin typeface="Times New Roman" panose="02020603050405020304" pitchFamily="18" charset="0"/>
                          <a:ea typeface="+mn-ea"/>
                          <a:cs typeface="Times New Roman" panose="02020603050405020304" pitchFamily="18" charset="0"/>
                        </a:rPr>
                        <a:t>Humrahi</a:t>
                      </a:r>
                      <a:r>
                        <a:rPr lang="en-US" sz="1600" b="1" kern="1200" dirty="0">
                          <a:solidFill>
                            <a:schemeClr val="dk1"/>
                          </a:solidFill>
                          <a:latin typeface="Times New Roman" panose="02020603050405020304" pitchFamily="18" charset="0"/>
                          <a:ea typeface="+mn-ea"/>
                          <a:cs typeface="Times New Roman" panose="02020603050405020304" pitchFamily="18" charset="0"/>
                        </a:rPr>
                        <a:t> Family Takaful Plan:</a:t>
                      </a:r>
                    </a:p>
                    <a:p>
                      <a:pPr marL="914400" lvl="2" indent="255588" algn="l" defTabSz="914400" rtl="0" eaLnBrk="1" latinLnBrk="0" hangingPunct="1">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A Family Takaful investment plan to cater for the financial needs of young couples.</a:t>
                      </a:r>
                    </a:p>
                    <a:p>
                      <a:pPr marL="914400" lvl="2" indent="255588" algn="l" defTabSz="914400" rtl="0" eaLnBrk="1" latinLnBrk="0" hangingPunct="1">
                        <a:buFont typeface="Arial" panose="020B0604020202020204" pitchFamily="34" charset="0"/>
                        <a:buNone/>
                      </a:pPr>
                      <a:endParaRPr lang="en-US" sz="1600" b="1" kern="1200" dirty="0">
                        <a:solidFill>
                          <a:schemeClr val="dk1"/>
                        </a:solidFill>
                        <a:latin typeface="Times New Roman" panose="02020603050405020304" pitchFamily="18" charset="0"/>
                        <a:ea typeface="+mn-ea"/>
                        <a:cs typeface="Times New Roman" panose="02020603050405020304" pitchFamily="18" charset="0"/>
                      </a:endParaRPr>
                    </a:p>
                    <a:p>
                      <a:pPr marL="914400" lvl="2" indent="255588" algn="l" defTabSz="914400" rtl="0" eaLnBrk="1" latinLnBrk="0" hangingPunct="1">
                        <a:buFont typeface="Arial" panose="020B0604020202020204" pitchFamily="34" charset="0"/>
                        <a:buChar char="•"/>
                      </a:pPr>
                      <a:r>
                        <a:rPr lang="en-US" sz="1600" b="1" kern="1200" dirty="0">
                          <a:solidFill>
                            <a:schemeClr val="dk1"/>
                          </a:solidFill>
                          <a:latin typeface="Times New Roman" panose="02020603050405020304" pitchFamily="18" charset="0"/>
                          <a:ea typeface="+mn-ea"/>
                          <a:cs typeface="Times New Roman" panose="02020603050405020304" pitchFamily="18" charset="0"/>
                        </a:rPr>
                        <a:t>Askari Life Muhafiz Family Takaful Plan (for the Armed Forces Personnel):</a:t>
                      </a:r>
                    </a:p>
                    <a:p>
                      <a:pPr marL="914400" lvl="2" indent="255588" algn="l" defTabSz="914400" rtl="0" eaLnBrk="1" latinLnBrk="0" hangingPunct="1">
                        <a:buFont typeface="Arial" panose="020B0604020202020204" pitchFamily="34" charset="0"/>
                        <a:buNone/>
                      </a:pPr>
                      <a:r>
                        <a:rPr lang="en-US" sz="1600" kern="1200" dirty="0">
                          <a:solidFill>
                            <a:schemeClr val="dk1"/>
                          </a:solidFill>
                          <a:latin typeface="Times New Roman" panose="02020603050405020304" pitchFamily="18" charset="0"/>
                          <a:ea typeface="+mn-ea"/>
                          <a:cs typeface="Times New Roman" panose="02020603050405020304" pitchFamily="18" charset="0"/>
                        </a:rPr>
                        <a:t>A Family Takaful investment plan specially designed for Armed Forces of Pakistan.</a:t>
                      </a:r>
                    </a:p>
                    <a:p>
                      <a:pPr marL="914400" lvl="2" indent="255588" algn="l" defTabSz="914400" rtl="0" eaLnBrk="1" latinLnBrk="0" hangingPunct="1">
                        <a:buFont typeface="Arial" panose="020B0604020202020204" pitchFamily="34" charset="0"/>
                        <a:buNone/>
                      </a:pPr>
                      <a:endParaRPr lang="en-US" sz="1600" kern="1200" dirty="0">
                        <a:solidFill>
                          <a:schemeClr val="dk1"/>
                        </a:solidFill>
                        <a:latin typeface="Times New Roman" panose="02020603050405020304" pitchFamily="18" charset="0"/>
                        <a:ea typeface="+mn-ea"/>
                        <a:cs typeface="Times New Roman" panose="02020603050405020304" pitchFamily="18" charset="0"/>
                      </a:endParaRPr>
                    </a:p>
                    <a:p>
                      <a:pPr marL="1169988" marR="0" lvl="2" indent="-255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Times New Roman" panose="02020603050405020304" pitchFamily="18" charset="0"/>
                          <a:ea typeface="+mn-ea"/>
                          <a:cs typeface="Times New Roman" panose="02020603050405020304" pitchFamily="18" charset="0"/>
                        </a:rPr>
                        <a:t>Askari Life Golden Path Takaful Plan:</a:t>
                      </a:r>
                    </a:p>
                    <a:p>
                      <a:pPr marL="914400" marR="0" lvl="2" indent="2555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latin typeface="Times New Roman" panose="02020603050405020304" pitchFamily="18" charset="0"/>
                          <a:ea typeface="+mn-ea"/>
                          <a:cs typeface="Times New Roman" panose="02020603050405020304" pitchFamily="18" charset="0"/>
                        </a:rPr>
                        <a:t>High Net Worth Takaful Plan with quick cash value build up and bonuses</a:t>
                      </a:r>
                      <a:endParaRPr lang="en-US" sz="1600" dirty="0">
                        <a:latin typeface="Times New Roman" panose="02020603050405020304" pitchFamily="18" charset="0"/>
                        <a:cs typeface="Times New Roman" panose="02020603050405020304" pitchFamily="18" charset="0"/>
                      </a:endParaRPr>
                    </a:p>
                    <a:p>
                      <a:pPr marL="285750" lvl="0" indent="-285750" algn="l">
                        <a:buFont typeface="Wingdings" panose="05000000000000000000" pitchFamily="2" charset="2"/>
                        <a:buChar char="Ø"/>
                      </a:pPr>
                      <a:endParaRPr lang="en-US" sz="1600" kern="1200" dirty="0">
                        <a:solidFill>
                          <a:schemeClr val="dk1"/>
                        </a:solidFill>
                        <a:latin typeface="Times New Roman" panose="02020603050405020304" pitchFamily="18" charset="0"/>
                        <a:ea typeface="+mn-ea"/>
                        <a:cs typeface="Times New Roman" panose="02020603050405020304" pitchFamily="18" charset="0"/>
                      </a:endParaRPr>
                    </a:p>
                  </a:txBody>
                  <a:tcPr marL="91416" marR="91416" marT="45708" marB="45708">
                    <a:lnL w="12700" cap="flat" cmpd="sng" algn="ctr">
                      <a:solidFill>
                        <a:srgbClr val="7E246E"/>
                      </a:solidFill>
                      <a:prstDash val="solid"/>
                      <a:round/>
                      <a:headEnd type="none" w="med" len="med"/>
                      <a:tailEnd type="none" w="med" len="med"/>
                    </a:lnL>
                    <a:lnR w="12700" cap="flat" cmpd="sng" algn="ctr">
                      <a:solidFill>
                        <a:srgbClr val="7E246E"/>
                      </a:solidFill>
                      <a:prstDash val="solid"/>
                      <a:round/>
                      <a:headEnd type="none" w="med" len="med"/>
                      <a:tailEnd type="none" w="med" len="med"/>
                    </a:lnR>
                    <a:lnT w="12700" cap="flat" cmpd="sng" algn="ctr">
                      <a:solidFill>
                        <a:srgbClr val="7E246E"/>
                      </a:solidFill>
                      <a:prstDash val="solid"/>
                      <a:round/>
                      <a:headEnd type="none" w="med" len="med"/>
                      <a:tailEnd type="none" w="med" len="med"/>
                    </a:lnT>
                    <a:lnB w="12700" cap="flat" cmpd="sng" algn="ctr">
                      <a:solidFill>
                        <a:srgbClr val="7E246E"/>
                      </a:solidFill>
                      <a:prstDash val="solid"/>
                      <a:round/>
                      <a:headEnd type="none" w="med" len="med"/>
                      <a:tailEnd type="none" w="med" len="med"/>
                    </a:lnB>
                    <a:noFill/>
                  </a:tcPr>
                </a:tc>
                <a:extLst>
                  <a:ext uri="{0D108BD9-81ED-4DB2-BD59-A6C34878D82A}">
                    <a16:rowId xmlns:a16="http://schemas.microsoft.com/office/drawing/2014/main" val="2643780447"/>
                  </a:ext>
                </a:extLst>
              </a:tr>
            </a:tbl>
          </a:graphicData>
        </a:graphic>
      </p:graphicFrame>
    </p:spTree>
    <p:extLst>
      <p:ext uri="{BB962C8B-B14F-4D97-AF65-F5344CB8AC3E}">
        <p14:creationId xmlns:p14="http://schemas.microsoft.com/office/powerpoint/2010/main" val="1295679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31312</TotalTime>
  <Words>1010</Words>
  <Application>Microsoft Office PowerPoint</Application>
  <PresentationFormat>Custom</PresentationFormat>
  <Paragraphs>173</Paragraphs>
  <Slides>18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Courier New</vt:lpstr>
      <vt:lpstr>Georgia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Sandeep Kumar</dc:creator>
  <cp:keywords/>
  <dc:description/>
  <cp:lastModifiedBy>Company Secretary</cp:lastModifiedBy>
  <cp:revision>1432</cp:revision>
  <cp:lastPrinted>2025-11-24T07:10:36Z</cp:lastPrinted>
  <dcterms:created xsi:type="dcterms:W3CDTF">2013-08-15T07:57:24Z</dcterms:created>
  <dcterms:modified xsi:type="dcterms:W3CDTF">2025-11-24T08:36:51Z</dcterms:modified>
  <cp:category/>
</cp:coreProperties>
</file>